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notesSlides/notesSlide21.xml" ContentType="application/vnd.openxmlformats-officedocument.presentationml.notesSlide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 /><Relationship Id="rId26" Type="http://schemas.openxmlformats.org/officeDocument/2006/relationships/tableStyles" Target="tableStyles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4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9" Type="http://schemas.openxmlformats.org/officeDocument/2006/relationships/image" Target="../media/image82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Relationship Id="rId9" Type="http://schemas.openxmlformats.org/officeDocument/2006/relationships/image" Target="../media/image89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Relationship Id="rId11" Type="http://schemas.openxmlformats.org/officeDocument/2006/relationships/image" Target="../media/image105.png"/><Relationship Id="rId12" Type="http://schemas.openxmlformats.org/officeDocument/2006/relationships/image" Target="../media/image106.png"/><Relationship Id="rId13" Type="http://schemas.openxmlformats.org/officeDocument/2006/relationships/image" Target="../media/image107.png"/><Relationship Id="rId14" Type="http://schemas.openxmlformats.org/officeDocument/2006/relationships/image" Target="../media/image108.png"/><Relationship Id="rId15" Type="http://schemas.openxmlformats.org/officeDocument/2006/relationships/image" Target="../media/image109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Relationship Id="rId7" Type="http://schemas.openxmlformats.org/officeDocument/2006/relationships/image" Target="../media/image114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57977" y="253644"/>
            <a:ext cx="3690736" cy="243646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88729" y="651641"/>
            <a:ext cx="3582261" cy="35583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5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50" dirty="0"/>
          </a:p>
        </p:txBody>
      </p:sp>
      <p:sp>
        <p:nvSpPr>
          <p:cNvPr id="5" name="Text 1"/>
          <p:cNvSpPr txBox="1"/>
          <p:nvPr/>
        </p:nvSpPr>
        <p:spPr>
          <a:xfrm>
            <a:off x="1085985" y="1196341"/>
            <a:ext cx="3585005" cy="20380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и как защитить себя
</a:t>
            </a:r>
            <a:endParaRPr lang="en-US" sz="3600" dirty="0"/>
          </a:p>
        </p:txBody>
      </p:sp>
      <p:sp>
        <p:nvSpPr>
          <p:cNvPr id="6" name="Text 2"/>
          <p:cNvSpPr txBox="1"/>
          <p:nvPr/>
        </p:nvSpPr>
        <p:spPr>
          <a:xfrm>
            <a:off x="5327650" y="2837051"/>
            <a:ext cx="3421063" cy="1529771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Разберём схемы: фишинг, «подтверждение» по звонку, поддельные сайты — и простые способы защиты.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0033" y="3761817"/>
            <a:ext cx="3201242" cy="760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Выгода без причин — подозрительна
</a:t>
            </a:r>
            <a:r>
              <a:rPr lang="en-US" sz="1400" dirty="0">
                <a:solidFill>
                  <a:srgbClr val="0B42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4" name="Text 1"/>
          <p:cNvSpPr txBox="1"/>
          <p:nvPr/>
        </p:nvSpPr>
        <p:spPr>
          <a:xfrm>
            <a:off x="3946009" y="1484723"/>
            <a:ext cx="3262512" cy="1315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обещают «быстро заработаешь» или «скидку», но просят сделать шаг прямо сейчас — остановись.
</a:t>
            </a:r>
            <a:endParaRPr lang="en-US" sz="1400" dirty="0"/>
          </a:p>
        </p:txBody>
      </p:sp>
      <p:sp>
        <p:nvSpPr>
          <p:cNvPr id="5" name="Text 2"/>
          <p:cNvSpPr txBox="1"/>
          <p:nvPr/>
        </p:nvSpPr>
        <p:spPr>
          <a:xfrm>
            <a:off x="650033" y="2350692"/>
            <a:ext cx="1609922" cy="12187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88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
</a:t>
            </a:r>
            <a:endParaRPr lang="en-US" sz="4788" dirty="0"/>
          </a:p>
        </p:txBody>
      </p:sp>
      <p:sp>
        <p:nvSpPr>
          <p:cNvPr id="6" name="Text 3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0033" y="3761817"/>
            <a:ext cx="3201242" cy="760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открывай ссылки и файлы
</a:t>
            </a:r>
            <a:r>
              <a:rPr lang="en-US" sz="1400" dirty="0">
                <a:solidFill>
                  <a:srgbClr val="0B42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43" dirty="0"/>
          </a:p>
        </p:txBody>
      </p:sp>
      <p:sp>
        <p:nvSpPr>
          <p:cNvPr id="4" name="Text 1"/>
          <p:cNvSpPr txBox="1"/>
          <p:nvPr/>
        </p:nvSpPr>
        <p:spPr>
          <a:xfrm>
            <a:off x="3946009" y="1484723"/>
            <a:ext cx="3262512" cy="1315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скачивай то, что предлагают незнакомые. Сначала проверь и покажи взрослым.
</a:t>
            </a:r>
            <a:endParaRPr lang="en-US" sz="1400" dirty="0"/>
          </a:p>
        </p:txBody>
      </p:sp>
      <p:sp>
        <p:nvSpPr>
          <p:cNvPr id="5" name="Text 2"/>
          <p:cNvSpPr txBox="1"/>
          <p:nvPr/>
        </p:nvSpPr>
        <p:spPr>
          <a:xfrm>
            <a:off x="650033" y="2350692"/>
            <a:ext cx="1609922" cy="12187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
</a:t>
            </a:r>
            <a:endParaRPr lang="en-US" sz="4400" dirty="0"/>
          </a:p>
        </p:txBody>
      </p:sp>
      <p:sp>
        <p:nvSpPr>
          <p:cNvPr id="6" name="Text 3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0033" y="3761817"/>
            <a:ext cx="3201242" cy="760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оставайся в одиночку
</a:t>
            </a:r>
            <a:r>
              <a:rPr lang="en-US" sz="1400" dirty="0">
                <a:solidFill>
                  <a:srgbClr val="0B42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4" name="Text 1"/>
          <p:cNvSpPr txBox="1"/>
          <p:nvPr/>
        </p:nvSpPr>
        <p:spPr>
          <a:xfrm>
            <a:off x="3946009" y="1484723"/>
            <a:ext cx="3262512" cy="1315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просят никому не говорить. Если тебе так сказали — это сигнал: расскажи взрослым.
</a:t>
            </a:r>
            <a:endParaRPr lang="en-US" sz="1400" dirty="0"/>
          </a:p>
        </p:txBody>
      </p:sp>
      <p:sp>
        <p:nvSpPr>
          <p:cNvPr id="5" name="Text 2"/>
          <p:cNvSpPr txBox="1"/>
          <p:nvPr/>
        </p:nvSpPr>
        <p:spPr>
          <a:xfrm>
            <a:off x="650033" y="2350692"/>
            <a:ext cx="1609922" cy="12187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
</a:t>
            </a:r>
            <a:endParaRPr lang="en-US" sz="4400" dirty="0"/>
          </a:p>
        </p:txBody>
      </p:sp>
      <p:sp>
        <p:nvSpPr>
          <p:cNvPr id="6" name="Text 3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3"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98225" y="1355252"/>
            <a:ext cx="2592300" cy="211383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191523" y="1355252"/>
            <a:ext cx="2592300" cy="21138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5964703" y="1355252"/>
            <a:ext cx="2592300" cy="21138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сделать сразу
</a:t>
            </a:r>
            <a:endParaRPr lang="en-US" sz="2800" dirty="0"/>
          </a:p>
        </p:txBody>
      </p:sp>
      <p:sp>
        <p:nvSpPr>
          <p:cNvPr id="11" name="Text 1"/>
          <p:cNvSpPr txBox="1"/>
          <p:nvPr/>
        </p:nvSpPr>
        <p:spPr>
          <a:xfrm>
            <a:off x="611750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Стоп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Остановись и не делай ничего «по инструкции».
</a:t>
            </a:r>
            <a:endParaRPr lang="en-US" sz="1500" dirty="0"/>
          </a:p>
        </p:txBody>
      </p:sp>
      <p:sp>
        <p:nvSpPr>
          <p:cNvPr id="12" name="Text 2"/>
          <p:cNvSpPr txBox="1"/>
          <p:nvPr/>
        </p:nvSpPr>
        <p:spPr>
          <a:xfrm>
            <a:off x="3432325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Проверь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Уточни у родителей, учителя или в банке: правда ли это.
</a:t>
            </a:r>
            <a:endParaRPr lang="en-US" sz="1500" dirty="0"/>
          </a:p>
        </p:txBody>
      </p:sp>
      <p:sp>
        <p:nvSpPr>
          <p:cNvPr id="13" name="Text 3"/>
          <p:cNvSpPr txBox="1"/>
          <p:nvPr/>
        </p:nvSpPr>
        <p:spPr>
          <a:xfrm>
            <a:off x="6186450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Расскажи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Сообщи о звонке/сообщении и сохрани переписку.
</a:t>
            </a:r>
            <a:endParaRPr lang="en-US" sz="1500" dirty="0"/>
          </a:p>
        </p:txBody>
      </p:sp>
      <p:sp>
        <p:nvSpPr>
          <p:cNvPr id="14" name="Text 4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сделать сразу
</a:t>
            </a:r>
            <a:endParaRPr lang="en-US" sz="2800" dirty="0"/>
          </a:p>
        </p:txBody>
      </p:sp>
      <p:sp>
        <p:nvSpPr>
          <p:cNvPr id="15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20040" y="3084466"/>
            <a:ext cx="8503920" cy="1577876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95300" y="399850"/>
            <a:ext cx="6618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709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Статья 187 УК РФ: неправомерный оборот средств платежей
</a:t>
            </a:r>
            <a:endParaRPr lang="en-US" sz="1709" dirty="0"/>
          </a:p>
        </p:txBody>
      </p:sp>
      <p:sp>
        <p:nvSpPr>
          <p:cNvPr id="11" name="Text 1"/>
          <p:cNvSpPr txBox="1"/>
          <p:nvPr/>
        </p:nvSpPr>
        <p:spPr>
          <a:xfrm>
            <a:off x="535600" y="1446194"/>
            <a:ext cx="1664921" cy="13790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это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Неправомерный оборот средств платежей — когда мошенники незаконно используют карты, деньги и платёжные данные, чтобы украсть.
</a:t>
            </a:r>
            <a:endParaRPr lang="en-US" sz="1200" dirty="0"/>
          </a:p>
        </p:txBody>
      </p:sp>
      <p:sp>
        <p:nvSpPr>
          <p:cNvPr id="12" name="Text 2"/>
          <p:cNvSpPr txBox="1"/>
          <p:nvPr/>
        </p:nvSpPr>
        <p:spPr>
          <a:xfrm>
            <a:off x="2684440" y="1446195"/>
            <a:ext cx="1664921" cy="1379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делают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коды из SMS, доступ к приложению, фото карты или предлагают «помочь перевести».
</a:t>
            </a:r>
            <a:endParaRPr lang="en-US" sz="1200" dirty="0"/>
          </a:p>
        </p:txBody>
      </p:sp>
      <p:sp>
        <p:nvSpPr>
          <p:cNvPr id="13" name="Text 3"/>
          <p:cNvSpPr txBox="1"/>
          <p:nvPr/>
        </p:nvSpPr>
        <p:spPr>
          <a:xfrm>
            <a:off x="4795180" y="1446194"/>
            <a:ext cx="1664921" cy="13790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грозит
</a:t>
            </a:r>
            <a:r>
              <a:rPr lang="en-US" sz="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Пострадают люди: можно лишиться денег. А нарушителю за такие действия грозит наказание по закону.
</a:t>
            </a:r>
            <a:endParaRPr lang="en-US" sz="1200" dirty="0"/>
          </a:p>
        </p:txBody>
      </p:sp>
      <p:sp>
        <p:nvSpPr>
          <p:cNvPr id="14" name="Text 4"/>
          <p:cNvSpPr txBox="1"/>
          <p:nvPr/>
        </p:nvSpPr>
        <p:spPr>
          <a:xfrm>
            <a:off x="6928780" y="1446194"/>
            <a:ext cx="1664921" cy="13790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защититься
</a:t>
            </a:r>
            <a:r>
              <a:rPr lang="en-US" sz="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сообщай данные и коды, не соглашайся «помочь» и сразу расскажи взрослым.
</a:t>
            </a:r>
            <a:endParaRPr lang="en-US" sz="1200" dirty="0"/>
          </a:p>
        </p:txBody>
      </p:sp>
      <p:sp>
        <p:nvSpPr>
          <p:cNvPr id="15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48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мошенники используют детей для «заработка»
</a:t>
            </a:r>
            <a:endParaRPr lang="en-US" sz="2048" dirty="0"/>
          </a:p>
        </p:txBody>
      </p:sp>
      <p:sp>
        <p:nvSpPr>
          <p:cNvPr id="8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800" dirty="0"/>
          </a:p>
        </p:txBody>
      </p:sp>
      <p:sp>
        <p:nvSpPr>
          <p:cNvPr id="9" name="Text 2"/>
          <p:cNvSpPr txBox="1"/>
          <p:nvPr/>
        </p:nvSpPr>
        <p:spPr>
          <a:xfrm>
            <a:off x="611204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данные карты и коды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могут попросить тебя «помочь с выплатой» и требуют данные карты: сфотографировать карту, написать номер, назвать код из SMS или из приложения. Иногда говорят, что это нужно «для проверки». Но деньги и безопасность важнее всего: никакие данные никому сообщать нельзя.
</a:t>
            </a:r>
            <a:endParaRPr lang="en-US" sz="1400" dirty="0"/>
          </a:p>
        </p:txBody>
      </p:sp>
      <p:sp>
        <p:nvSpPr>
          <p:cNvPr id="10" name="Text 3"/>
          <p:cNvSpPr txBox="1"/>
          <p:nvPr/>
        </p:nvSpPr>
        <p:spPr>
          <a:xfrm>
            <a:off x="4862925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Ребёнок становится посредником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Тебя могут сделать посредником: сначала говорят, что на твою карту/в твой кошелёк поступят деньги, а потом просят перевести их дальше на «другие счета» мошенников. Иногда просят снять наличные и передать/перевести. Ты думаешь, что помогаешь «по инструкции», но на самом деле участвуешь в обмане.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611204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«Процент» за помощь — нельзя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обещают маленький «процент» за помощь: «оставим тебе немного денег». Но это не честный заработок, а незаконная схема. Брать «процент» категорически нельзя — даже если сумма кажется маленькой.
</a:t>
            </a:r>
            <a:endParaRPr lang="en-US" sz="1400" dirty="0"/>
          </a:p>
        </p:txBody>
      </p:sp>
      <p:sp>
        <p:nvSpPr>
          <p:cNvPr id="12" name="Text 5"/>
          <p:cNvSpPr txBox="1"/>
          <p:nvPr/>
        </p:nvSpPr>
        <p:spPr>
          <a:xfrm>
            <a:off x="4862925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Сразу позови взрослых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тебе сказали: «не рассказывай взрослым», «сделай срочно» или начали давить — это опасный знак. Остановись, ничего не переводи и сразу расскажи взрослым: родителям или учителю. Сохрани сообщения (чат/номер), чтобы взрослые разобрались быстрее.
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6700" y="3128035"/>
            <a:ext cx="8582025" cy="165941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695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Детский «безопасный блок»: уловки для несовершеннолетних
</a:t>
            </a:r>
            <a:endParaRPr lang="en-US" sz="1695" dirty="0"/>
          </a:p>
        </p:txBody>
      </p:sp>
      <p:sp>
        <p:nvSpPr>
          <p:cNvPr id="10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800" dirty="0"/>
          </a:p>
        </p:txBody>
      </p:sp>
      <p:sp>
        <p:nvSpPr>
          <p:cNvPr id="11" name="Text 2"/>
          <p:cNvSpPr txBox="1"/>
          <p:nvPr/>
        </p:nvSpPr>
        <p:spPr>
          <a:xfrm>
            <a:off x="607915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Тебе обещают «заработок»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говорят: «можно быстро заработать» и зовут помочь.
</a:t>
            </a:r>
            <a:endParaRPr lang="en-US" sz="1400" dirty="0"/>
          </a:p>
        </p:txBody>
      </p:sp>
      <p:sp>
        <p:nvSpPr>
          <p:cNvPr id="12" name="Text 3"/>
          <p:cNvSpPr txBox="1"/>
          <p:nvPr/>
        </p:nvSpPr>
        <p:spPr>
          <a:xfrm>
            <a:off x="2758307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Деньги приходят тебе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Тебе переводят немного денег и просят сделать «следующий шаг».
</a:t>
            </a:r>
            <a:endParaRPr lang="en-US" sz="1400" dirty="0"/>
          </a:p>
        </p:txBody>
      </p:sp>
      <p:sp>
        <p:nvSpPr>
          <p:cNvPr id="13" name="Text 4"/>
          <p:cNvSpPr txBox="1"/>
          <p:nvPr/>
        </p:nvSpPr>
        <p:spPr>
          <a:xfrm>
            <a:off x="4908699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Переведи деньги дальше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Нужно отправить деньги на другие счета мошенников — делать этого нельзя.
</a:t>
            </a:r>
            <a:endParaRPr lang="en-US" sz="1400" dirty="0"/>
          </a:p>
        </p:txBody>
      </p:sp>
      <p:sp>
        <p:nvSpPr>
          <p:cNvPr id="14" name="Text 5"/>
          <p:cNvSpPr txBox="1"/>
          <p:nvPr/>
        </p:nvSpPr>
        <p:spPr>
          <a:xfrm>
            <a:off x="7059092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«Процент» — приманка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Оставят небольшой заработок, но получать и помогать категорически нельзя.
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6700" y="3128035"/>
            <a:ext cx="8582025" cy="165941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защититься от «заработка» 
</a:t>
            </a:r>
            <a:endParaRPr lang="en-US" sz="2800" dirty="0"/>
          </a:p>
        </p:txBody>
      </p:sp>
      <p:sp>
        <p:nvSpPr>
          <p:cNvPr id="10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800" dirty="0"/>
          </a:p>
        </p:txBody>
      </p:sp>
      <p:sp>
        <p:nvSpPr>
          <p:cNvPr id="11" name="Text 2"/>
          <p:cNvSpPr txBox="1"/>
          <p:nvPr/>
        </p:nvSpPr>
        <p:spPr>
          <a:xfrm>
            <a:off x="607915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Всегда говори «нет»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просят перевести деньги или что-то сделать с картой/данными — откажись.
</a:t>
            </a:r>
            <a:endParaRPr lang="en-US" sz="1400" dirty="0"/>
          </a:p>
        </p:txBody>
      </p:sp>
      <p:sp>
        <p:nvSpPr>
          <p:cNvPr id="12" name="Text 3"/>
          <p:cNvSpPr txBox="1"/>
          <p:nvPr/>
        </p:nvSpPr>
        <p:spPr>
          <a:xfrm>
            <a:off x="2758307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соглашайся на тайну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говорят «не рассказывай» — это красный флажок. Нужно срочно сообщить взрослым.
</a:t>
            </a:r>
            <a:endParaRPr lang="en-US" sz="1400" dirty="0"/>
          </a:p>
        </p:txBody>
      </p:sp>
      <p:sp>
        <p:nvSpPr>
          <p:cNvPr id="13" name="Text 4"/>
          <p:cNvSpPr txBox="1"/>
          <p:nvPr/>
        </p:nvSpPr>
        <p:spPr>
          <a:xfrm>
            <a:off x="4908699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Сохрани доказательства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Сделай скрин сообщения/чата и сохрани номер или ссылку.
</a:t>
            </a:r>
            <a:endParaRPr lang="en-US" sz="1400" dirty="0"/>
          </a:p>
        </p:txBody>
      </p:sp>
      <p:sp>
        <p:nvSpPr>
          <p:cNvPr id="14" name="Text 5"/>
          <p:cNvSpPr txBox="1"/>
          <p:nvPr/>
        </p:nvSpPr>
        <p:spPr>
          <a:xfrm>
            <a:off x="7059092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Расскажи сразу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Сообщи родителям или учителю. Вместе проверите и решите, куда обращаться.
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66700" y="3128035"/>
            <a:ext cx="8582025" cy="165941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обычно входит в нарушение
</a:t>
            </a:r>
            <a:endParaRPr lang="en-US" sz="2800" dirty="0"/>
          </a:p>
        </p:txBody>
      </p:sp>
      <p:sp>
        <p:nvSpPr>
          <p:cNvPr id="10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800" dirty="0"/>
          </a:p>
        </p:txBody>
      </p:sp>
      <p:sp>
        <p:nvSpPr>
          <p:cNvPr id="11" name="Text 2"/>
          <p:cNvSpPr txBox="1"/>
          <p:nvPr/>
        </p:nvSpPr>
        <p:spPr>
          <a:xfrm>
            <a:off x="607915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Банковские данные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Коды из SMS, пароли, данные карты (например, номер и CVC).
</a:t>
            </a:r>
            <a:endParaRPr lang="en-US" sz="1400" dirty="0"/>
          </a:p>
        </p:txBody>
      </p:sp>
      <p:sp>
        <p:nvSpPr>
          <p:cNvPr id="12" name="Text 3"/>
          <p:cNvSpPr txBox="1"/>
          <p:nvPr/>
        </p:nvSpPr>
        <p:spPr>
          <a:xfrm>
            <a:off x="2758307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Карты и доступ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карты, логин/доступ к приложению, «вход вместо тебя». 
</a:t>
            </a:r>
            <a:endParaRPr lang="en-US" sz="1400" dirty="0"/>
          </a:p>
        </p:txBody>
      </p:sp>
      <p:sp>
        <p:nvSpPr>
          <p:cNvPr id="13" name="Text 4"/>
          <p:cNvSpPr txBox="1"/>
          <p:nvPr/>
        </p:nvSpPr>
        <p:spPr>
          <a:xfrm>
            <a:off x="4908699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это делают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украсть деньги или провести перевод без согласия владельца.
</a:t>
            </a:r>
            <a:endParaRPr lang="en-US" sz="1400" dirty="0"/>
          </a:p>
        </p:txBody>
      </p:sp>
      <p:sp>
        <p:nvSpPr>
          <p:cNvPr id="14" name="Text 5"/>
          <p:cNvSpPr txBox="1"/>
          <p:nvPr/>
        </p:nvSpPr>
        <p:spPr>
          <a:xfrm>
            <a:off x="7059092" y="1274858"/>
            <a:ext cx="1704035" cy="1664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отправляй данные и не соглашайся «помочь» — это вред людям и может привести к серьёзным проблемам.
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19"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98983" y="1426400"/>
            <a:ext cx="1952084" cy="2043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2476383" y="1426400"/>
            <a:ext cx="1952084" cy="2043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4531533" y="1426400"/>
            <a:ext cx="1952084" cy="204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6608958" y="1426400"/>
            <a:ext cx="1952084" cy="20439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Text 0"/>
          <p:cNvSpPr txBox="1"/>
          <p:nvPr/>
        </p:nvSpPr>
        <p:spPr>
          <a:xfrm>
            <a:off x="544596" y="3343223"/>
            <a:ext cx="1656413" cy="917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Воруют деньги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 остаётся без своих средств или они уходят “не туда”. 
</a:t>
            </a:r>
            <a:endParaRPr lang="en-US" sz="1500" dirty="0"/>
          </a:p>
        </p:txBody>
      </p:sp>
      <p:sp>
        <p:nvSpPr>
          <p:cNvPr id="16" name="Text 1"/>
          <p:cNvSpPr txBox="1"/>
          <p:nvPr/>
        </p:nvSpPr>
        <p:spPr>
          <a:xfrm>
            <a:off x="2623279" y="3343223"/>
            <a:ext cx="1656413" cy="917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45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Подставляют невиновных
</a:t>
            </a:r>
            <a:r>
              <a:rPr lang="en-US" sz="483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6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мошенники втягивают других людей “по просьбе” и делают виноватым их.
</a:t>
            </a:r>
            <a:endParaRPr lang="en-US" sz="1450" dirty="0"/>
          </a:p>
        </p:txBody>
      </p:sp>
      <p:sp>
        <p:nvSpPr>
          <p:cNvPr id="17" name="Text 2"/>
          <p:cNvSpPr txBox="1"/>
          <p:nvPr/>
        </p:nvSpPr>
        <p:spPr>
          <a:xfrm>
            <a:off x="4701962" y="3343223"/>
            <a:ext cx="1656413" cy="917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362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Много нервов и дел
</a:t>
            </a:r>
            <a:r>
              <a:rPr lang="en-US" sz="454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9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нужно доказывать, разбираться, ходить к взрослым/в банк, писать обращения.
</a:t>
            </a:r>
            <a:endParaRPr lang="en-US" sz="1362" dirty="0"/>
          </a:p>
        </p:txBody>
      </p:sp>
      <p:sp>
        <p:nvSpPr>
          <p:cNvPr id="18" name="Text 3"/>
          <p:cNvSpPr txBox="1"/>
          <p:nvPr/>
        </p:nvSpPr>
        <p:spPr>
          <a:xfrm>
            <a:off x="6764976" y="3343223"/>
            <a:ext cx="1656413" cy="917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Страдают близкие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Пострадать может не только один человек — страдает вся семья.
</a:t>
            </a:r>
            <a:endParaRPr lang="en-US" sz="1500" dirty="0"/>
          </a:p>
        </p:txBody>
      </p:sp>
      <p:sp>
        <p:nvSpPr>
          <p:cNvPr id="19" name="Text 4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так опасно
</a:t>
            </a:r>
            <a:endParaRPr lang="en-US" sz="2800" dirty="0"/>
          </a:p>
        </p:txBody>
      </p:sp>
      <p:sp>
        <p:nvSpPr>
          <p:cNvPr id="20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2">
    <p:bg>
      <p:bgPr>
        <a:solidFill>
          <a:srgbClr val="D8D8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31743" y="1245327"/>
            <a:ext cx="3101907" cy="3205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98525" y="399850"/>
            <a:ext cx="6621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не попасться на уловки
</a:t>
            </a:r>
            <a:endParaRPr lang="en-US" sz="2800" dirty="0"/>
          </a:p>
        </p:txBody>
      </p:sp>
      <p:sp>
        <p:nvSpPr>
          <p:cNvPr id="7" name="Text 1"/>
          <p:cNvSpPr txBox="1"/>
          <p:nvPr/>
        </p:nvSpPr>
        <p:spPr>
          <a:xfrm>
            <a:off x="3851275" y="2009067"/>
            <a:ext cx="4678128" cy="15797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643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сообщение или звонок кажется странным — остановись. Не спеши отвечать и сначала проверь информацию вместе с взрослыми.
</a:t>
            </a:r>
            <a:endParaRPr lang="en-US" sz="1643" dirty="0"/>
          </a:p>
        </p:txBody>
      </p:sp>
      <p:sp>
        <p:nvSpPr>
          <p:cNvPr id="8" name="Text 2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Последствия для нарушителей
</a:t>
            </a:r>
            <a:endParaRPr lang="en-US" sz="2800" dirty="0"/>
          </a:p>
        </p:txBody>
      </p:sp>
      <p:sp>
        <p:nvSpPr>
          <p:cNvPr id="8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800" dirty="0"/>
          </a:p>
        </p:txBody>
      </p:sp>
      <p:sp>
        <p:nvSpPr>
          <p:cNvPr id="9" name="Text 2"/>
          <p:cNvSpPr txBox="1"/>
          <p:nvPr/>
        </p:nvSpPr>
        <p:spPr>
          <a:xfrm>
            <a:off x="611204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Уголовная ответственность возможна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 такие действия может наступать уголовная ответственность. Это относится к незаконному использованию банковских карт и персональных данных, а также к попыткам причинить вред другим людям.
</a:t>
            </a:r>
            <a:endParaRPr lang="en-US" sz="1400" dirty="0"/>
          </a:p>
        </p:txBody>
      </p:sp>
      <p:sp>
        <p:nvSpPr>
          <p:cNvPr id="10" name="Text 3"/>
          <p:cNvSpPr txBox="1"/>
          <p:nvPr/>
        </p:nvSpPr>
        <p:spPr>
          <a:xfrm>
            <a:off x="4862925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Всё зависит от поступка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Наказание зависит от того, что именно сделал человек: взял данные, получил доступ к карте, отправлял поддельные сообщения или участвовал в мошеннической схеме. Суд учитывает действия и последствия.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611204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Штрафы и лишение свободы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Чаще всего применяются штрафы и другие меры. В тяжёлых случаях могут назначить лишение свободы. Поэтому важно понимать: преступление не остаётся без последствий.
</a:t>
            </a:r>
            <a:endParaRPr lang="en-US" sz="1400" dirty="0"/>
          </a:p>
        </p:txBody>
      </p:sp>
      <p:sp>
        <p:nvSpPr>
          <p:cNvPr id="12" name="Text 5"/>
          <p:cNvSpPr txBox="1"/>
          <p:nvPr/>
        </p:nvSpPr>
        <p:spPr>
          <a:xfrm>
            <a:off x="4862925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Возраст учитывается законом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Возраст и ответственность определяются законом. Для детей и подростков правила могут быть другими: учитываются возраст, обстоятельства и степень участия в нарушении. Это решает суд.
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16280" y="483941"/>
            <a:ext cx="8031600" cy="160004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242536" y="2216005"/>
            <a:ext cx="3566100" cy="2038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Стоп, проверь, расскажи
</a:t>
            </a:r>
            <a:endParaRPr lang="en-US" sz="3600" dirty="0"/>
          </a:p>
        </p:txBody>
      </p:sp>
      <p:sp>
        <p:nvSpPr>
          <p:cNvPr id="7" name="Text 1"/>
          <p:cNvSpPr txBox="1"/>
          <p:nvPr/>
        </p:nvSpPr>
        <p:spPr>
          <a:xfrm>
            <a:off x="5327650" y="2724316"/>
            <a:ext cx="3456300" cy="1529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Запомни: стоп — проверь — расскажи. Если сомневаешься, всегда зови взрослого. Так мошенникам будет сложнее тебя обмануть.
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395300" y="399850"/>
            <a:ext cx="6618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нужна эта тема
</a:t>
            </a:r>
            <a:endParaRPr lang="en-US" sz="2800" dirty="0"/>
          </a:p>
        </p:txBody>
      </p:sp>
      <p:sp>
        <p:nvSpPr>
          <p:cNvPr id="10" name="Text 1"/>
          <p:cNvSpPr txBox="1"/>
          <p:nvPr/>
        </p:nvSpPr>
        <p:spPr>
          <a:xfrm>
            <a:off x="8435340" y="4482077"/>
            <a:ext cx="326400" cy="166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2"/>
          <p:cNvSpPr txBox="1"/>
          <p:nvPr/>
        </p:nvSpPr>
        <p:spPr>
          <a:xfrm>
            <a:off x="2681930" y="1945521"/>
            <a:ext cx="1665000" cy="230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Потому что просят самое важное
</a:t>
            </a:r>
            <a:r>
              <a:rPr lang="en-US" sz="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хотят коды, пароли и данные карты — без этого они не смогут забрать деньги.
</a:t>
            </a:r>
            <a:endParaRPr lang="en-US" sz="1200" dirty="0"/>
          </a:p>
        </p:txBody>
      </p:sp>
      <p:sp>
        <p:nvSpPr>
          <p:cNvPr id="12" name="Text 3"/>
          <p:cNvSpPr txBox="1"/>
          <p:nvPr/>
        </p:nvSpPr>
        <p:spPr>
          <a:xfrm>
            <a:off x="4795180" y="1945520"/>
            <a:ext cx="1665000" cy="230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Потому что можно потерять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ошибиться, можно лишиться денег или доступа к аккаунтам.
</a:t>
            </a:r>
            <a:endParaRPr lang="en-US" sz="1200" dirty="0"/>
          </a:p>
        </p:txBody>
      </p:sp>
      <p:sp>
        <p:nvSpPr>
          <p:cNvPr id="13" name="Text 4"/>
          <p:cNvSpPr txBox="1"/>
          <p:nvPr/>
        </p:nvSpPr>
        <p:spPr>
          <a:xfrm>
            <a:off x="6923360" y="1945520"/>
            <a:ext cx="1665000" cy="230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Потому что знание помогает
</a:t>
            </a:r>
            <a:r>
              <a:rPr lang="en-US" sz="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ты знаешь признаки обмана, тебе легче сказать «нет» и обратиться к взрослым.
</a:t>
            </a:r>
            <a:endParaRPr lang="en-US" sz="1200" dirty="0"/>
          </a:p>
        </p:txBody>
      </p:sp>
      <p:sp>
        <p:nvSpPr>
          <p:cNvPr id="14" name="Text 5"/>
          <p:cNvSpPr txBox="1"/>
          <p:nvPr/>
        </p:nvSpPr>
        <p:spPr>
          <a:xfrm>
            <a:off x="535600" y="1945520"/>
            <a:ext cx="1665000" cy="230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Потому что могут торопить
</a:t>
            </a:r>
            <a:r>
              <a:rPr lang="en-US" sz="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мошенники говорят: «срочно прямо сейчас!» и мешают спокойно подумать.
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23718" y="1175595"/>
            <a:ext cx="481895" cy="42835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2845387" y="1175618"/>
            <a:ext cx="481766" cy="4282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/>
        </p:blipFill>
        <p:spPr>
          <a:xfrm>
            <a:off x="4996386" y="1160879"/>
            <a:ext cx="400501" cy="45771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/>
        </p:blipFill>
        <p:spPr>
          <a:xfrm>
            <a:off x="7057843" y="1197030"/>
            <a:ext cx="481766" cy="3854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Text 0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признаки схемы
</a:t>
            </a:r>
            <a:endParaRPr lang="en-US" sz="2800" dirty="0"/>
          </a:p>
        </p:txBody>
      </p:sp>
      <p:sp>
        <p:nvSpPr>
          <p:cNvPr id="16" name="Text 1"/>
          <p:cNvSpPr txBox="1"/>
          <p:nvPr/>
        </p:nvSpPr>
        <p:spPr>
          <a:xfrm>
            <a:off x="630334" y="1848168"/>
            <a:ext cx="1574059" cy="235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Тебя торопят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14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Говорят: «Сейчас иначе будет поздно».
</a:t>
            </a:r>
            <a:endParaRPr lang="en-US" sz="1300" dirty="0"/>
          </a:p>
        </p:txBody>
      </p:sp>
      <p:sp>
        <p:nvSpPr>
          <p:cNvPr id="17" name="Text 2"/>
          <p:cNvSpPr txBox="1"/>
          <p:nvPr/>
        </p:nvSpPr>
        <p:spPr>
          <a:xfrm>
            <a:off x="2755444" y="1848168"/>
            <a:ext cx="1574059" cy="235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Пугают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14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Грозят «блокировкой» или «сейчас снимут деньги».
</a:t>
            </a:r>
            <a:endParaRPr lang="en-US" sz="1300" dirty="0"/>
          </a:p>
        </p:txBody>
      </p:sp>
      <p:sp>
        <p:nvSpPr>
          <p:cNvPr id="18" name="Text 3"/>
          <p:cNvSpPr txBox="1"/>
          <p:nvPr/>
        </p:nvSpPr>
        <p:spPr>
          <a:xfrm>
            <a:off x="4880554" y="1848168"/>
            <a:ext cx="1574059" cy="235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тайну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14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никому не говорить и «всё сделать одному».
</a:t>
            </a:r>
            <a:endParaRPr lang="en-US" sz="1300" dirty="0"/>
          </a:p>
        </p:txBody>
      </p:sp>
      <p:sp>
        <p:nvSpPr>
          <p:cNvPr id="19" name="Text 4"/>
          <p:cNvSpPr txBox="1"/>
          <p:nvPr/>
        </p:nvSpPr>
        <p:spPr>
          <a:xfrm>
            <a:off x="6989644" y="1848168"/>
            <a:ext cx="1574059" cy="23504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Предлагают ссылку или приложение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314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перейти по ссылке или установить программу.
</a:t>
            </a:r>
            <a:endParaRPr lang="en-US" sz="1300" dirty="0"/>
          </a:p>
        </p:txBody>
      </p:sp>
      <p:sp>
        <p:nvSpPr>
          <p:cNvPr id="20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5"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98225" y="1355252"/>
            <a:ext cx="2592300" cy="2113838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191523" y="1355252"/>
            <a:ext cx="2592300" cy="21138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5964703" y="1355252"/>
            <a:ext cx="2592300" cy="21138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589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мошенники «перекидывают» деньги
</a:t>
            </a:r>
            <a:endParaRPr lang="en-US" sz="2589" dirty="0"/>
          </a:p>
        </p:txBody>
      </p:sp>
      <p:sp>
        <p:nvSpPr>
          <p:cNvPr id="11" name="Text 1"/>
          <p:cNvSpPr txBox="1"/>
          <p:nvPr/>
        </p:nvSpPr>
        <p:spPr>
          <a:xfrm>
            <a:off x="611750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Мошенники находят цель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Ищут тех, кто может поверить: детей, подростков и людей в стрессе.
</a:t>
            </a:r>
            <a:endParaRPr lang="en-US" sz="1500" dirty="0"/>
          </a:p>
        </p:txBody>
      </p:sp>
      <p:sp>
        <p:nvSpPr>
          <p:cNvPr id="12" name="Text 2"/>
          <p:cNvSpPr txBox="1"/>
          <p:nvPr/>
        </p:nvSpPr>
        <p:spPr>
          <a:xfrm>
            <a:off x="3432325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Пишут и заманивают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Обещают «выгоду» или рассказывают страшную историю.
</a:t>
            </a:r>
            <a:endParaRPr lang="en-US" sz="1500" dirty="0"/>
          </a:p>
        </p:txBody>
      </p:sp>
      <p:sp>
        <p:nvSpPr>
          <p:cNvPr id="13" name="Text 3"/>
          <p:cNvSpPr txBox="1"/>
          <p:nvPr/>
        </p:nvSpPr>
        <p:spPr>
          <a:xfrm>
            <a:off x="6186450" y="3242474"/>
            <a:ext cx="2158200" cy="872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Путают маршрут денег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Говорят перевести или «передать» деньги, будто это безопасно.
</a:t>
            </a:r>
            <a:endParaRPr lang="en-US" sz="1500" dirty="0"/>
          </a:p>
        </p:txBody>
      </p:sp>
      <p:sp>
        <p:nvSpPr>
          <p:cNvPr id="14" name="Text 4"/>
          <p:cNvSpPr txBox="1"/>
          <p:nvPr/>
        </p:nvSpPr>
        <p:spPr>
          <a:xfrm>
            <a:off x="390650" y="397625"/>
            <a:ext cx="66294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589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мошенники «перекидывают» деньги
</a:t>
            </a:r>
            <a:endParaRPr lang="en-US" sz="2589" dirty="0"/>
          </a:p>
        </p:txBody>
      </p:sp>
      <p:sp>
        <p:nvSpPr>
          <p:cNvPr id="15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03662" y="409922"/>
            <a:ext cx="66246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Какие приёмы используют
</a:t>
            </a:r>
            <a:endParaRPr lang="en-US" sz="2800" dirty="0"/>
          </a:p>
        </p:txBody>
      </p:sp>
      <p:sp>
        <p:nvSpPr>
          <p:cNvPr id="8" name="Text 1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800" dirty="0"/>
          </a:p>
        </p:txBody>
      </p:sp>
      <p:sp>
        <p:nvSpPr>
          <p:cNvPr id="9" name="Text 2"/>
          <p:cNvSpPr txBox="1"/>
          <p:nvPr/>
        </p:nvSpPr>
        <p:spPr>
          <a:xfrm>
            <a:off x="611204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Звонки и сообщения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Могут писать в мессенджерах или звонить «от банка».
</a:t>
            </a:r>
            <a:endParaRPr lang="en-US" sz="1400" dirty="0"/>
          </a:p>
        </p:txBody>
      </p:sp>
      <p:sp>
        <p:nvSpPr>
          <p:cNvPr id="10" name="Text 3"/>
          <p:cNvSpPr txBox="1"/>
          <p:nvPr/>
        </p:nvSpPr>
        <p:spPr>
          <a:xfrm>
            <a:off x="4862925" y="1280387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Фальшивые страницы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Сайты похожи на настоящие, но воруют данные.
</a:t>
            </a:r>
            <a:endParaRPr lang="en-US" sz="1400" dirty="0"/>
          </a:p>
        </p:txBody>
      </p:sp>
      <p:sp>
        <p:nvSpPr>
          <p:cNvPr id="11" name="Text 4"/>
          <p:cNvSpPr txBox="1"/>
          <p:nvPr/>
        </p:nvSpPr>
        <p:spPr>
          <a:xfrm>
            <a:off x="611204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Поддельные документы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Присылают «уведомления», «квитанции», «акты».
</a:t>
            </a:r>
            <a:endParaRPr lang="en-US" sz="1400" dirty="0"/>
          </a:p>
        </p:txBody>
      </p:sp>
      <p:sp>
        <p:nvSpPr>
          <p:cNvPr id="12" name="Text 5"/>
          <p:cNvSpPr txBox="1"/>
          <p:nvPr/>
        </p:nvSpPr>
        <p:spPr>
          <a:xfrm>
            <a:off x="4862925" y="2895048"/>
            <a:ext cx="3894121" cy="1334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Уговоры и давление
</a:t>
            </a:r>
            <a:r>
              <a:rPr lang="en-US" sz="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обещают помощь, но главное — добиться твоего шага.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0033" y="3761817"/>
            <a:ext cx="3201242" cy="7607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9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сообщай коды и пароли
</a:t>
            </a:r>
            <a:r>
              <a:rPr lang="en-US" sz="1400" dirty="0">
                <a:solidFill>
                  <a:srgbClr val="0B42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925" dirty="0"/>
          </a:p>
        </p:txBody>
      </p:sp>
      <p:sp>
        <p:nvSpPr>
          <p:cNvPr id="4" name="Text 1"/>
          <p:cNvSpPr txBox="1"/>
          <p:nvPr/>
        </p:nvSpPr>
        <p:spPr>
          <a:xfrm>
            <a:off x="3946009" y="1484723"/>
            <a:ext cx="3262512" cy="13155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69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просят пароль от аккаунта или код из SMS — это почти точно обман. Лучше остановись и позови взрослых.
</a:t>
            </a:r>
            <a:endParaRPr lang="en-US" sz="1690" dirty="0"/>
          </a:p>
        </p:txBody>
      </p:sp>
      <p:sp>
        <p:nvSpPr>
          <p:cNvPr id="5" name="Text 2"/>
          <p:cNvSpPr txBox="1"/>
          <p:nvPr/>
        </p:nvSpPr>
        <p:spPr>
          <a:xfrm>
            <a:off x="650033" y="2350692"/>
            <a:ext cx="1609922" cy="12187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
</a:t>
            </a:r>
            <a:endParaRPr lang="en-US" sz="4400" dirty="0"/>
          </a:p>
        </p:txBody>
      </p:sp>
      <p:sp>
        <p:nvSpPr>
          <p:cNvPr id="6" name="Text 3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16049" y="2319337"/>
            <a:ext cx="2128385" cy="1620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1: «деньги под угрозой»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Тебе говорят: «Твои средства в опасности».
</a:t>
            </a:r>
            <a:endParaRPr lang="en-US" sz="1500" dirty="0"/>
          </a:p>
        </p:txBody>
      </p:sp>
      <p:sp>
        <p:nvSpPr>
          <p:cNvPr id="7" name="Text 1"/>
          <p:cNvSpPr txBox="1"/>
          <p:nvPr/>
        </p:nvSpPr>
        <p:spPr>
          <a:xfrm>
            <a:off x="3202056" y="2319337"/>
            <a:ext cx="2103577" cy="1620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2: «переведи на безопасный счёт»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Просят срочно отправить деньги или сообщить данные.
</a:t>
            </a:r>
            <a:endParaRPr lang="en-US" sz="1500" dirty="0"/>
          </a:p>
        </p:txBody>
      </p:sp>
      <p:sp>
        <p:nvSpPr>
          <p:cNvPr id="8" name="Text 2"/>
          <p:cNvSpPr txBox="1"/>
          <p:nvPr/>
        </p:nvSpPr>
        <p:spPr>
          <a:xfrm>
            <a:off x="5780367" y="2319337"/>
            <a:ext cx="2136292" cy="1620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3: «всё пропало»
</a:t>
            </a:r>
            <a:r>
              <a:rPr lang="en-US" sz="5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твоего шага мошенники забирают деньги.
</a:t>
            </a:r>
            <a:endParaRPr lang="en-US" sz="1500" dirty="0"/>
          </a:p>
        </p:txBody>
      </p:sp>
      <p:sp>
        <p:nvSpPr>
          <p:cNvPr id="9" name="Text 3"/>
          <p:cNvSpPr txBox="1"/>
          <p:nvPr/>
        </p:nvSpPr>
        <p:spPr>
          <a:xfrm>
            <a:off x="397025" y="397625"/>
            <a:ext cx="66231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335" b="1" dirty="0">
                <a:solidFill>
                  <a:srgbClr val="18093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выглядит обман с «безопасным счётом»
</a:t>
            </a:r>
            <a:endParaRPr lang="en-US" sz="2335" dirty="0"/>
          </a:p>
        </p:txBody>
      </p:sp>
      <p:sp>
        <p:nvSpPr>
          <p:cNvPr id="10" name="Text 4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396650" y="399850"/>
            <a:ext cx="6617100" cy="387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такое шантаж в мошенничестве
</a:t>
            </a:r>
            <a:endParaRPr lang="en-US" sz="2800" dirty="0"/>
          </a:p>
        </p:txBody>
      </p:sp>
      <p:sp>
        <p:nvSpPr>
          <p:cNvPr id="10" name="Text 1"/>
          <p:cNvSpPr txBox="1"/>
          <p:nvPr/>
        </p:nvSpPr>
        <p:spPr>
          <a:xfrm>
            <a:off x="535600" y="1453375"/>
            <a:ext cx="2309700" cy="12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Суть угрозы и давления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3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Шантаж в мошенничестве — это угроза сообщить или сделать что‑то вредное, чтобы человек выполнил требования злоумышленника. Обычно используется давление, страх и срочность, чтобы заставить действовать без размышлений.
</a:t>
            </a:r>
            <a:endParaRPr lang="en-US" sz="1000" dirty="0"/>
          </a:p>
        </p:txBody>
      </p:sp>
      <p:sp>
        <p:nvSpPr>
          <p:cNvPr id="11" name="Text 2"/>
          <p:cNvSpPr txBox="1"/>
          <p:nvPr/>
        </p:nvSpPr>
        <p:spPr>
          <a:xfrm>
            <a:off x="3375022" y="1453375"/>
            <a:ext cx="2309700" cy="12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 шантажят данными и картами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связке с банковскими картами и персональными данными шантаж может выглядеть так: «мы знаем номер карты/телефон/фото», «разошлём знакомым», «отключим доступ». Цель — получить деньги или данные добровольно.
</a:t>
            </a:r>
            <a:endParaRPr lang="en-US" sz="1000" dirty="0"/>
          </a:p>
        </p:txBody>
      </p:sp>
      <p:sp>
        <p:nvSpPr>
          <p:cNvPr id="12" name="Text 3"/>
          <p:cNvSpPr txBox="1"/>
          <p:nvPr/>
        </p:nvSpPr>
        <p:spPr>
          <a:xfrm>
            <a:off x="543549" y="3317250"/>
            <a:ext cx="2335500" cy="12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Типичные способы в сообщениях
</a:t>
            </a:r>
            <a:r>
              <a:rPr lang="en-US" sz="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33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 шантаж начинается с сообщения в мессенджере или звонка: просят перевести «компенсацию» или указать коды из SMS. Мошенник может намекать на якобы «доказательства», чтобы усилить испуг.
</a:t>
            </a:r>
            <a:endParaRPr lang="en-US" sz="1000" dirty="0"/>
          </a:p>
        </p:txBody>
      </p:sp>
      <p:sp>
        <p:nvSpPr>
          <p:cNvPr id="13" name="Text 4"/>
          <p:cNvSpPr txBox="1"/>
          <p:nvPr/>
        </p:nvSpPr>
        <p:spPr>
          <a:xfrm>
            <a:off x="3381554" y="3321950"/>
            <a:ext cx="2335500" cy="12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 действовать, чтобы защититься
</a:t>
            </a:r>
            <a:r>
              <a:rPr lang="en-US" sz="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3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Важно понимать: закон и безопасность на стороне пострадавшего. Не переводите деньги, не сообщайте коды и пароли, сохраните переписку и обратитесь к взрослым, в школу или в банк. Это снижает риск повторных атак.
</a:t>
            </a:r>
            <a:endParaRPr lang="en-US" sz="1000" dirty="0"/>
          </a:p>
        </p:txBody>
      </p:sp>
      <p:sp>
        <p:nvSpPr>
          <p:cNvPr id="14" name="Text 5"/>
          <p:cNvSpPr txBox="1"/>
          <p:nvPr/>
        </p:nvSpPr>
        <p:spPr>
          <a:xfrm>
            <a:off x="8435340" y="4482077"/>
            <a:ext cx="326431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800" dirty="0"/>
          </a:p>
        </p:txBody>
      </p:sp>
    </p:spTree>
  </p:cSld>
  <p:clrMapOvr>
    <a:masterClrMapping/>
  </p:clrMapOvr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0</Words>
  <Characters>0</Characters>
  <CharactersWithSpaces>0</CharactersWithSpaces>
  <Application>Р7-Офис/2025.3.1.923</Application>
  <DocSecurity>0</DocSecurity>
  <PresentationFormat>On-screen Show (16:9)</PresentationFormat>
  <Lines>0</Lines>
  <Paragraphs>0</Paragraphs>
  <Slides>21</Slides>
  <Notes>21</Notes>
  <HiddenSlides>0</HiddenSlides>
  <MMClips>0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Manager/>
  <Company>PptxGenJS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keywords/>
  <dc:description/>
  <dc:identifier/>
  <dc:language/>
  <cp:lastModifiedBy>YMKasyanova</cp:lastModifiedBy>
  <cp:revision>1</cp:revision>
  <dcterms:created xsi:type="dcterms:W3CDTF">2026-07-15T14:28:55Z</dcterms:created>
  <dcterms:modified xsi:type="dcterms:W3CDTF">2026-07-15T14:28:55Z</dcterms:modified>
  <cp:category/>
  <cp:contentStatus/>
  <cp:version/>
</cp:coreProperties>
</file>