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484280" y="4298400"/>
            <a:ext cx="1001844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1484280" y="429840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617880" y="429840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871520" y="266688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8258760" y="266688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1484280" y="429840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4871520" y="429840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8258760" y="429840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1484280" y="685800"/>
            <a:ext cx="10018440" cy="8123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484280" y="429840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617880" y="429840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1484280" y="4298400"/>
            <a:ext cx="1001844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484280" y="4298400"/>
            <a:ext cx="1001844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1484280" y="429840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617880" y="429840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871520" y="266688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258760" y="266688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1484280" y="429840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4871520" y="429840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8258760" y="429840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1484280" y="685800"/>
            <a:ext cx="10018440" cy="8123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484280" y="429840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17880" y="429840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484280" y="4298400"/>
            <a:ext cx="1001844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"/>
          <p:cNvGrpSpPr/>
          <p:nvPr/>
        </p:nvGrpSpPr>
        <p:grpSpPr>
          <a:xfrm>
            <a:off x="150840" y="0"/>
            <a:ext cx="2436480" cy="6857640"/>
            <a:chOff x="150840" y="0"/>
            <a:chExt cx="2436480" cy="6857640"/>
          </a:xfrm>
        </p:grpSpPr>
        <p:sp>
          <p:nvSpPr>
            <p:cNvPr id="20" name="CustomShape 2"/>
            <p:cNvSpPr/>
            <p:nvPr/>
          </p:nvSpPr>
          <p:spPr>
            <a:xfrm>
              <a:off x="457200" y="0"/>
              <a:ext cx="1122120" cy="5328720"/>
            </a:xfrm>
            <a:custGeom>
              <a:avLst/>
              <a:gdLst/>
              <a:ahLst/>
              <a:cxnLst/>
              <a:rect l="l" t="t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50840" y="0"/>
              <a:ext cx="1117080" cy="5276520"/>
            </a:xfrm>
            <a:custGeom>
              <a:avLst/>
              <a:gdLst/>
              <a:ahLst/>
              <a:cxnLst/>
              <a:rect l="l" t="t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150840" y="5238720"/>
              <a:ext cx="1228320" cy="1618920"/>
            </a:xfrm>
            <a:custGeom>
              <a:avLst/>
              <a:gdLst/>
              <a:ahLst/>
              <a:cxnLst/>
              <a:rect l="l" t="t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457200" y="5291280"/>
              <a:ext cx="1495080" cy="1566360"/>
            </a:xfrm>
            <a:custGeom>
              <a:avLst/>
              <a:gdLst/>
              <a:ahLst/>
              <a:cxnLst/>
              <a:rect l="l" t="t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457200" y="5286240"/>
              <a:ext cx="2130120" cy="1571400"/>
            </a:xfrm>
            <a:custGeom>
              <a:avLst/>
              <a:gdLst/>
              <a:ahLst/>
              <a:cxnLst/>
              <a:rect l="l" t="t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50840" y="5238720"/>
              <a:ext cx="1695240" cy="1618920"/>
            </a:xfrm>
            <a:custGeom>
              <a:avLst/>
              <a:gdLst/>
              <a:ahLst/>
              <a:cxnLst/>
              <a:rect l="l" t="t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" name="Group 8"/>
          <p:cNvGrpSpPr/>
          <p:nvPr/>
        </p:nvGrpSpPr>
        <p:grpSpPr>
          <a:xfrm>
            <a:off x="546120" y="-4680"/>
            <a:ext cx="5014440" cy="6862320"/>
            <a:chOff x="546120" y="-4680"/>
            <a:chExt cx="5014440" cy="6862320"/>
          </a:xfrm>
        </p:grpSpPr>
        <p:sp>
          <p:nvSpPr>
            <p:cNvPr id="8" name="CustomShape 9"/>
            <p:cNvSpPr/>
            <p:nvPr/>
          </p:nvSpPr>
          <p:spPr>
            <a:xfrm>
              <a:off x="984240" y="-4680"/>
              <a:ext cx="1063440" cy="2782440"/>
            </a:xfrm>
            <a:custGeom>
              <a:avLst/>
              <a:gdLst/>
              <a:ahLst/>
              <a:cxnLst/>
              <a:rect l="l" t="t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46120" y="-4680"/>
              <a:ext cx="1034640" cy="2673000"/>
            </a:xfrm>
            <a:custGeom>
              <a:avLst/>
              <a:gdLst/>
              <a:ahLst/>
              <a:cxnLst/>
              <a:rect l="l" t="t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546120" y="2583000"/>
              <a:ext cx="2693520" cy="4274640"/>
            </a:xfrm>
            <a:custGeom>
              <a:avLst/>
              <a:gdLst/>
              <a:ahLst/>
              <a:cxnLst/>
              <a:rect l="l" t="t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988920" y="2692440"/>
              <a:ext cx="3331800" cy="4165200"/>
            </a:xfrm>
            <a:custGeom>
              <a:avLst/>
              <a:gdLst/>
              <a:ahLst/>
              <a:cxnLst/>
              <a:rect l="l" t="t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984240" y="2687760"/>
              <a:ext cx="4576320" cy="4169880"/>
            </a:xfrm>
            <a:custGeom>
              <a:avLst/>
              <a:gdLst/>
              <a:ahLst/>
              <a:cxnLst/>
              <a:rect l="l" t="t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546120" y="2577960"/>
              <a:ext cx="3584160" cy="4279680"/>
            </a:xfrm>
            <a:custGeom>
              <a:avLst/>
              <a:gdLst/>
              <a:ahLst/>
              <a:cxnLst/>
              <a:rect l="l" t="t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2928240" y="1380240"/>
            <a:ext cx="8574120" cy="26157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orbel"/>
              </a:rPr>
              <a:t>Образец заголовка</a:t>
            </a:r>
          </a:p>
        </p:txBody>
      </p:sp>
      <p:sp>
        <p:nvSpPr>
          <p:cNvPr id="15" name="PlaceHolder 16"/>
          <p:cNvSpPr>
            <a:spLocks noGrp="1"/>
          </p:cNvSpPr>
          <p:nvPr>
            <p:ph type="dt"/>
          </p:nvPr>
        </p:nvSpPr>
        <p:spPr>
          <a:xfrm>
            <a:off x="9732600" y="5883120"/>
            <a:ext cx="1142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0255BEB-FA4C-48B1-9147-F20FEE77D786}" type="datetime">
              <a:rPr lang="ru-RU" sz="1000" b="0" strike="noStrike" spc="-1">
                <a:solidFill>
                  <a:srgbClr val="000000"/>
                </a:solidFill>
                <a:latin typeface="Corbel"/>
              </a:rPr>
              <a:t>16.06.2020</a:t>
            </a:fld>
            <a:endParaRPr lang="ru-RU" sz="1000" b="0" strike="noStrike" spc="-1">
              <a:latin typeface="Tinos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ftr"/>
          </p:nvPr>
        </p:nvSpPr>
        <p:spPr>
          <a:xfrm>
            <a:off x="5332320" y="5883120"/>
            <a:ext cx="43236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sldNum"/>
          </p:nvPr>
        </p:nvSpPr>
        <p:spPr>
          <a:xfrm>
            <a:off x="10951920" y="5883120"/>
            <a:ext cx="5508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53B78E7-102C-44BC-8C9F-C65399220A39}" type="slidenum">
              <a:rPr lang="ru-RU" sz="1000" b="0" strike="noStrike" spc="-1">
                <a:solidFill>
                  <a:srgbClr val="000000"/>
                </a:solidFill>
                <a:latin typeface="Corbel"/>
              </a:rPr>
              <a:t>‹#›</a:t>
            </a:fld>
            <a:endParaRPr lang="ru-RU" sz="1000" b="0" strike="noStrike" spc="-1">
              <a:latin typeface="Tinos"/>
            </a:endParaRPr>
          </a:p>
        </p:txBody>
      </p:sp>
      <p:sp>
        <p:nvSpPr>
          <p:cNvPr id="18" name="PlaceHolder 1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Corb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Corb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Corb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"/>
          <p:cNvGrpSpPr/>
          <p:nvPr/>
        </p:nvGrpSpPr>
        <p:grpSpPr>
          <a:xfrm>
            <a:off x="150840" y="0"/>
            <a:ext cx="2436480" cy="6857640"/>
            <a:chOff x="150840" y="0"/>
            <a:chExt cx="2436480" cy="6857640"/>
          </a:xfrm>
        </p:grpSpPr>
        <p:sp>
          <p:nvSpPr>
            <p:cNvPr id="56" name="CustomShape 2"/>
            <p:cNvSpPr/>
            <p:nvPr/>
          </p:nvSpPr>
          <p:spPr>
            <a:xfrm>
              <a:off x="457200" y="0"/>
              <a:ext cx="1122120" cy="5328720"/>
            </a:xfrm>
            <a:custGeom>
              <a:avLst/>
              <a:gdLst/>
              <a:ahLst/>
              <a:cxnLst/>
              <a:rect l="l" t="t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3"/>
            <p:cNvSpPr/>
            <p:nvPr/>
          </p:nvSpPr>
          <p:spPr>
            <a:xfrm>
              <a:off x="150840" y="0"/>
              <a:ext cx="1117080" cy="5276520"/>
            </a:xfrm>
            <a:custGeom>
              <a:avLst/>
              <a:gdLst/>
              <a:ahLst/>
              <a:cxnLst/>
              <a:rect l="l" t="t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4"/>
            <p:cNvSpPr/>
            <p:nvPr/>
          </p:nvSpPr>
          <p:spPr>
            <a:xfrm>
              <a:off x="150840" y="5238720"/>
              <a:ext cx="1228320" cy="1618920"/>
            </a:xfrm>
            <a:custGeom>
              <a:avLst/>
              <a:gdLst/>
              <a:ahLst/>
              <a:cxnLst/>
              <a:rect l="l" t="t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5"/>
            <p:cNvSpPr/>
            <p:nvPr/>
          </p:nvSpPr>
          <p:spPr>
            <a:xfrm>
              <a:off x="457200" y="5291280"/>
              <a:ext cx="1495080" cy="1566360"/>
            </a:xfrm>
            <a:custGeom>
              <a:avLst/>
              <a:gdLst/>
              <a:ahLst/>
              <a:cxnLst/>
              <a:rect l="l" t="t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6"/>
            <p:cNvSpPr/>
            <p:nvPr/>
          </p:nvSpPr>
          <p:spPr>
            <a:xfrm>
              <a:off x="457200" y="5286240"/>
              <a:ext cx="2130120" cy="1571400"/>
            </a:xfrm>
            <a:custGeom>
              <a:avLst/>
              <a:gdLst/>
              <a:ahLst/>
              <a:cxnLst/>
              <a:rect l="l" t="t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7"/>
            <p:cNvSpPr/>
            <p:nvPr/>
          </p:nvSpPr>
          <p:spPr>
            <a:xfrm>
              <a:off x="150840" y="5238720"/>
              <a:ext cx="1695240" cy="1618920"/>
            </a:xfrm>
            <a:custGeom>
              <a:avLst/>
              <a:gdLst/>
              <a:ahLst/>
              <a:cxnLst/>
              <a:rect l="l" t="t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" name="PlaceHolder 8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orbel"/>
              </a:rPr>
              <a:t>Образец заголовка</a:t>
            </a:r>
          </a:p>
        </p:txBody>
      </p:sp>
      <p:sp>
        <p:nvSpPr>
          <p:cNvPr id="63" name="PlaceHolder 9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orbel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Второй уровень</a:t>
            </a:r>
          </a:p>
          <a:p>
            <a:pPr marL="1200240" lvl="2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Третий уровень</a:t>
            </a:r>
          </a:p>
          <a:p>
            <a:pPr marL="1542960" lvl="3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orbel"/>
              </a:rPr>
              <a:t>Четвертый уровень</a:t>
            </a:r>
          </a:p>
          <a:p>
            <a:pPr marL="2000160" lvl="4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Corbel"/>
              </a:rPr>
              <a:t>Пятый уровень</a:t>
            </a:r>
          </a:p>
        </p:txBody>
      </p:sp>
      <p:sp>
        <p:nvSpPr>
          <p:cNvPr id="64" name="PlaceHolder 10"/>
          <p:cNvSpPr>
            <a:spLocks noGrp="1"/>
          </p:cNvSpPr>
          <p:nvPr>
            <p:ph type="dt"/>
          </p:nvPr>
        </p:nvSpPr>
        <p:spPr>
          <a:xfrm>
            <a:off x="9732600" y="5883120"/>
            <a:ext cx="1142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624E548-7BFD-4D76-BB5C-DFF8347E54CF}" type="datetime">
              <a:rPr lang="ru-RU" sz="1000" b="0" strike="noStrike" spc="-1">
                <a:solidFill>
                  <a:srgbClr val="000000"/>
                </a:solidFill>
                <a:latin typeface="Corbel"/>
              </a:rPr>
              <a:t>16.06.2020</a:t>
            </a:fld>
            <a:endParaRPr lang="ru-RU" sz="1000" b="0" strike="noStrike" spc="-1">
              <a:latin typeface="Tinos"/>
            </a:endParaRPr>
          </a:p>
        </p:txBody>
      </p:sp>
      <p:sp>
        <p:nvSpPr>
          <p:cNvPr id="65" name="PlaceHolder 11"/>
          <p:cNvSpPr>
            <a:spLocks noGrp="1"/>
          </p:cNvSpPr>
          <p:nvPr>
            <p:ph type="ftr"/>
          </p:nvPr>
        </p:nvSpPr>
        <p:spPr>
          <a:xfrm>
            <a:off x="2572200" y="5883120"/>
            <a:ext cx="70837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66" name="PlaceHolder 12"/>
          <p:cNvSpPr>
            <a:spLocks noGrp="1"/>
          </p:cNvSpPr>
          <p:nvPr>
            <p:ph type="sldNum"/>
          </p:nvPr>
        </p:nvSpPr>
        <p:spPr>
          <a:xfrm>
            <a:off x="10951920" y="5867280"/>
            <a:ext cx="5508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8F2FD93-AC4A-43CF-A144-2ADDA8D99C24}" type="slidenum">
              <a:rPr lang="ru-RU" sz="1000" b="0" strike="noStrike" spc="-1">
                <a:solidFill>
                  <a:srgbClr val="000000"/>
                </a:solidFill>
                <a:latin typeface="Corbel"/>
              </a:rPr>
              <a:t>‹#›</a:t>
            </a:fld>
            <a:endParaRPr lang="ru-RU" sz="1000" b="0" strike="noStrike" spc="-1"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210235" y="793376"/>
            <a:ext cx="10667520" cy="497541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5400" b="1" strike="noStrike" spc="-1" dirty="0" err="1">
                <a:solidFill>
                  <a:schemeClr val="accent1">
                    <a:lumMod val="75000"/>
                  </a:schemeClr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Процедура</a:t>
            </a:r>
            <a:r>
              <a:rPr lang="en-US" sz="5400" b="1" strike="noStrike" spc="-1" dirty="0">
                <a:solidFill>
                  <a:schemeClr val="accent1">
                    <a:lumMod val="75000"/>
                  </a:schemeClr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 </a:t>
            </a:r>
            <a:r>
              <a:rPr lang="en-US" sz="5400" b="1" strike="noStrike" spc="-1" dirty="0" err="1">
                <a:solidFill>
                  <a:schemeClr val="accent1">
                    <a:lumMod val="75000"/>
                  </a:schemeClr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допинг-контроля</a:t>
            </a:r>
            <a:endParaRPr lang="en-US" sz="5400" b="1" strike="noStrike" spc="-1" dirty="0">
              <a:solidFill>
                <a:schemeClr val="accent1">
                  <a:lumMod val="75000"/>
                </a:schemeClr>
              </a:solidFill>
              <a:latin typeface="David Libre" panose="00000500000000000000" pitchFamily="2" charset="-79"/>
              <a:cs typeface="David Libre" panose="00000500000000000000" pitchFamily="2" charset="-79"/>
            </a:endParaRPr>
          </a:p>
        </p:txBody>
      </p:sp>
      <p:pic>
        <p:nvPicPr>
          <p:cNvPr id="104" name="Picture 2"/>
          <p:cNvPicPr/>
          <p:nvPr/>
        </p:nvPicPr>
        <p:blipFill>
          <a:blip r:embed="rId2"/>
          <a:stretch/>
        </p:blipFill>
        <p:spPr>
          <a:xfrm>
            <a:off x="5550000" y="1705320"/>
            <a:ext cx="6870600" cy="515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640541" y="497540"/>
            <a:ext cx="10551459" cy="36172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36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1287C3"/>
              </a:buClr>
              <a:buSzPct val="145000"/>
            </a:pP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Допинг-контроль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является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важнейшей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составной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частью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комплексной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программы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мероприятий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направленных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предотвращение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применения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спортсменами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запрещенных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(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допинговых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средств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ru-RU" sz="2800" b="1" strike="noStrike" spc="-1" dirty="0" smtClean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6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1287C3"/>
              </a:buClr>
              <a:buSzPct val="145000"/>
            </a:pPr>
            <a:r>
              <a:rPr lang="ru-RU" sz="2800" b="1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Этапы процедуры допинг контроля:</a:t>
            </a:r>
          </a:p>
          <a:p>
            <a:pPr marL="343260" indent="-3429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1287C3"/>
              </a:buClr>
              <a:buSzPct val="145000"/>
              <a:buFontTx/>
              <a:buChar char="-"/>
            </a:pPr>
            <a:r>
              <a:rPr lang="ru-RU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отбор биологических проб для анализа,</a:t>
            </a:r>
          </a:p>
          <a:p>
            <a:pPr marL="343260" indent="-3429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1287C3"/>
              </a:buClr>
              <a:buSzPct val="145000"/>
              <a:buFontTx/>
              <a:buChar char="-"/>
            </a:pPr>
            <a:r>
              <a:rPr lang="ru-RU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физико-химическое исследование отобранных проб и оформление заключения</a:t>
            </a:r>
          </a:p>
          <a:p>
            <a:pPr marL="343260" indent="-3429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1287C3"/>
              </a:buClr>
              <a:buSzPct val="145000"/>
              <a:buFontTx/>
              <a:buChar char="-"/>
            </a:pPr>
            <a:r>
              <a:rPr lang="ru-RU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наложение санкций на нарушителей.</a:t>
            </a:r>
            <a:endParaRPr lang="en-US" sz="2800" b="1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6" name="Picture 2"/>
          <p:cNvPicPr/>
          <p:nvPr/>
        </p:nvPicPr>
        <p:blipFill>
          <a:blip r:embed="rId2"/>
          <a:stretch/>
        </p:blipFill>
        <p:spPr>
          <a:xfrm>
            <a:off x="2514600" y="4719916"/>
            <a:ext cx="8471646" cy="173467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/>
          <p:nvPr/>
        </p:nvPicPr>
        <p:blipFill>
          <a:blip r:embed="rId2"/>
          <a:stretch/>
        </p:blipFill>
        <p:spPr>
          <a:xfrm>
            <a:off x="8054789" y="4182035"/>
            <a:ext cx="3733560" cy="2675965"/>
          </a:xfrm>
          <a:prstGeom prst="rect">
            <a:avLst/>
          </a:prstGeom>
          <a:ln>
            <a:noFill/>
          </a:ln>
        </p:spPr>
      </p:pic>
      <p:sp>
        <p:nvSpPr>
          <p:cNvPr id="107" name="TextShape 1"/>
          <p:cNvSpPr txBox="1"/>
          <p:nvPr/>
        </p:nvSpPr>
        <p:spPr>
          <a:xfrm>
            <a:off x="1452282" y="0"/>
            <a:ext cx="10336067" cy="418203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36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1287C3"/>
              </a:buClr>
              <a:buSzPct val="145000"/>
            </a:pP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В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обязательном</a:t>
            </a:r>
            <a:r>
              <a:rPr lang="ru-RU" sz="2800" b="1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порядке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допинг-контроль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проходят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победители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,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занявшие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1-е, 2-е и 3-е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места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, а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также</a:t>
            </a:r>
            <a:r>
              <a:rPr lang="ru-RU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,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по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решению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комиссии</a:t>
            </a:r>
            <a:r>
              <a:rPr lang="ru-RU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,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один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из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несколько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спортсменов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,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занявших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призовых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мест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(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он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выбирается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по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жребию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).</a:t>
            </a:r>
            <a:r>
              <a:rPr lang="ru-RU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После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выступления</a:t>
            </a:r>
            <a:r>
              <a:rPr lang="ru-RU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,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указанные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спортсмены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направляются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в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комнату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допинг-контроля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.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Здесь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спортсмен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сам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выбирает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емкость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для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сбора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пробы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мочи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на</a:t>
            </a:r>
            <a:r>
              <a:rPr lang="en-US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анализ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.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Затем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в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присутствии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наблюдателя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происходит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сдача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пробы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мочи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(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наблюдатель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следит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за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тем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,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чтобы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было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фальсификации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пробы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). </a:t>
            </a:r>
            <a:endParaRPr lang="en-US" sz="28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59" y="4182035"/>
            <a:ext cx="4001621" cy="2675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519518" y="-1"/>
            <a:ext cx="10340788" cy="278354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 dirty="0">
                <a:solidFill>
                  <a:srgbClr val="000000"/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После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сдачи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пробы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сосуд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наклеивается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номер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,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который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также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выбирает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сам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спортсмен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.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После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этого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полученная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биологическая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проба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делится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2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равные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части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-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пробы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А и В,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которые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опечатываются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, и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им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присваивается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определенный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код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.</a:t>
            </a:r>
            <a:endParaRPr lang="en-US" sz="28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</p:txBody>
      </p:sp>
      <p:pic>
        <p:nvPicPr>
          <p:cNvPr id="110" name="Picture 4"/>
          <p:cNvPicPr/>
          <p:nvPr/>
        </p:nvPicPr>
        <p:blipFill>
          <a:blip r:embed="rId2"/>
          <a:stretch/>
        </p:blipFill>
        <p:spPr>
          <a:xfrm>
            <a:off x="2919960" y="2904564"/>
            <a:ext cx="8041680" cy="3651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403280" y="-1"/>
            <a:ext cx="10515240" cy="4894729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Отказ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спортсмена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от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прохождения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допинг-контроля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или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попытка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фальсифицировать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его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результат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рассматриваются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как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признание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им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факта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применения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допингов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со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всеми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вытекающими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отсюда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последствиями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.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Фальсификация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результатов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допингового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контроля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заключается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в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различного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рода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манипуляциях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,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направленных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искажение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его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результатов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.</a:t>
            </a:r>
            <a:endParaRPr lang="en-US" sz="28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2570040" y="2128680"/>
            <a:ext cx="3445560" cy="344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40" y="3980330"/>
            <a:ext cx="4987380" cy="2700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79" y="3980330"/>
            <a:ext cx="4652682" cy="278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304364" y="793375"/>
            <a:ext cx="7503460" cy="5674659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К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запрещенным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манипуляциям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относят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также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специальные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хирургические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операции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(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например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,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подшивание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под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кожу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ткани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плаценты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).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Применяемые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для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определения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допинга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физико-химические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методы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анализа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биологических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проб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мочи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(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хроматографические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,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масоспсктромстрические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,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радиоиммунные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,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иммуноферментные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и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др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.)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весьма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чувствительны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и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включают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компьютерную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идентификацию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допинговых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препаратов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и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их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28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производных</a:t>
            </a:r>
            <a:r>
              <a:rPr lang="en-US" sz="28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. </a:t>
            </a:r>
            <a:endParaRPr lang="en-US" sz="28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</p:txBody>
      </p:sp>
      <p:pic>
        <p:nvPicPr>
          <p:cNvPr id="116" name="Picture 2"/>
          <p:cNvPicPr/>
          <p:nvPr/>
        </p:nvPicPr>
        <p:blipFill>
          <a:blip r:embed="rId2"/>
          <a:stretch/>
        </p:blipFill>
        <p:spPr>
          <a:xfrm>
            <a:off x="9049870" y="3603812"/>
            <a:ext cx="2985246" cy="2702859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69" y="591671"/>
            <a:ext cx="2985247" cy="2860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667434" y="1"/>
            <a:ext cx="7019605" cy="6857999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buClr>
                <a:srgbClr val="1287C3"/>
              </a:buClr>
              <a:buSzPct val="145000"/>
              <a:buFont typeface="Arial"/>
              <a:buChar char="•"/>
            </a:pPr>
            <a:endParaRPr lang="ru-RU" sz="2400" b="0" strike="noStrike" spc="-1" dirty="0" smtClean="0">
              <a:solidFill>
                <a:srgbClr val="000000"/>
              </a:solidFill>
              <a:latin typeface="PT Astra Serif"/>
              <a:ea typeface="Calibri"/>
            </a:endParaRPr>
          </a:p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1287C3"/>
              </a:buClr>
              <a:buSzPct val="145000"/>
            </a:pPr>
            <a:r>
              <a:rPr lang="ru-RU" sz="30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     Процедура допингового контроля</a:t>
            </a:r>
          </a:p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1287C3"/>
              </a:buClr>
              <a:buSzPct val="145000"/>
            </a:pPr>
            <a:r>
              <a:rPr lang="en-US" sz="30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1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.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Отбор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спортсменов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для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тестирования</a:t>
            </a:r>
            <a:endParaRPr lang="en-US" sz="30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1287C3"/>
              </a:buClr>
              <a:buSzPct val="145000"/>
            </a:pP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2.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Уведомление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спортсмена</a:t>
            </a:r>
            <a:endParaRPr lang="en-US" sz="30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  <a:p>
            <a:pPr marL="36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1287C3"/>
              </a:buClr>
              <a:buSzPct val="145000"/>
            </a:pP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3.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Выбор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емкости</a:t>
            </a:r>
            <a:endParaRPr lang="en-US" sz="30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1287C3"/>
              </a:buClr>
              <a:buSzPct val="145000"/>
            </a:pP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4.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Сдача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пробы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мочи</a:t>
            </a:r>
            <a:endParaRPr lang="en-US" sz="30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1287C3"/>
              </a:buClr>
              <a:buSzPct val="145000"/>
            </a:pP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5.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Комплект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для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хранения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допинг-пробы</a:t>
            </a:r>
            <a:endParaRPr lang="en-US" sz="30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1287C3"/>
              </a:buClr>
              <a:buSzPct val="145000"/>
            </a:pP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6.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Присвоение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номера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пробе</a:t>
            </a:r>
            <a:endParaRPr lang="en-US" sz="30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  <a:p>
            <a:pPr marL="36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1287C3"/>
              </a:buClr>
              <a:buSzPct val="145000"/>
            </a:pP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7.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Разделение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пробы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на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образцы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"А" и "В«</a:t>
            </a:r>
            <a:endParaRPr lang="en-US" sz="30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1287C3"/>
              </a:buClr>
              <a:buSzPct val="145000"/>
            </a:pP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8.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Проверка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pH и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удельной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плотности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мочи</a:t>
            </a:r>
            <a:endParaRPr lang="en-US" sz="30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1287C3"/>
              </a:buClr>
              <a:buSzPct val="145000"/>
            </a:pP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9.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Перечень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принимаемых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субстанций</a:t>
            </a:r>
            <a:endParaRPr lang="en-US" sz="30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1287C3"/>
              </a:buClr>
              <a:buSzPct val="145000"/>
            </a:pP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10.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Формуляр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допингового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контроля</a:t>
            </a:r>
            <a:endParaRPr lang="en-US" sz="30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1287C3"/>
              </a:buClr>
              <a:buSzPct val="145000"/>
            </a:pP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11.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Завершение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проведения</a:t>
            </a:r>
            <a:r>
              <a:rPr lang="en-US" sz="30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 </a:t>
            </a:r>
            <a:r>
              <a:rPr lang="en-US" sz="30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/>
                <a:ea typeface="Calibri"/>
              </a:rPr>
              <a:t>тестирования</a:t>
            </a:r>
            <a:endParaRPr lang="en-US" sz="3000" b="1" strike="noStrike" spc="-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en-US" sz="2400" b="0" strike="noStrike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8" name="Picture 2"/>
          <p:cNvPicPr/>
          <p:nvPr/>
        </p:nvPicPr>
        <p:blipFill>
          <a:blip r:embed="rId2"/>
          <a:stretch/>
        </p:blipFill>
        <p:spPr>
          <a:xfrm>
            <a:off x="8687040" y="1143000"/>
            <a:ext cx="3504960" cy="431650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280" y="-875729"/>
            <a:ext cx="10018440" cy="4875181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484280" y="4034841"/>
            <a:ext cx="10018440" cy="38779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079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82</TotalTime>
  <Words>324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Calibri</vt:lpstr>
      <vt:lpstr>Corbel</vt:lpstr>
      <vt:lpstr>David Libre</vt:lpstr>
      <vt:lpstr>DejaVu Sans</vt:lpstr>
      <vt:lpstr>PT Astra Serif</vt:lpstr>
      <vt:lpstr>Symbol</vt:lpstr>
      <vt:lpstr>Tinos</vt:lpstr>
      <vt:lpstr>Wingdings</vt:lpstr>
      <vt:lpstr>XO Oriel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777</dc:creator>
  <dc:description/>
  <cp:lastModifiedBy>Елена</cp:lastModifiedBy>
  <cp:revision>10</cp:revision>
  <dcterms:created xsi:type="dcterms:W3CDTF">2020-03-24T09:56:07Z</dcterms:created>
  <dcterms:modified xsi:type="dcterms:W3CDTF">2020-06-16T07:50:29Z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