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9"/>
  </p:notesMasterIdLst>
  <p:sldIdLst>
    <p:sldId id="274" r:id="rId2"/>
    <p:sldId id="257" r:id="rId3"/>
    <p:sldId id="267" r:id="rId4"/>
    <p:sldId id="268" r:id="rId5"/>
    <p:sldId id="280" r:id="rId6"/>
    <p:sldId id="273" r:id="rId7"/>
    <p:sldId id="266" r:id="rId8"/>
    <p:sldId id="275" r:id="rId9"/>
    <p:sldId id="276" r:id="rId10"/>
    <p:sldId id="271" r:id="rId11"/>
    <p:sldId id="283" r:id="rId12"/>
    <p:sldId id="282" r:id="rId13"/>
    <p:sldId id="281" r:id="rId14"/>
    <p:sldId id="284" r:id="rId15"/>
    <p:sldId id="285" r:id="rId16"/>
    <p:sldId id="272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706" autoAdjust="0"/>
  </p:normalViewPr>
  <p:slideViewPr>
    <p:cSldViewPr>
      <p:cViewPr varScale="1">
        <p:scale>
          <a:sx n="105" d="100"/>
          <a:sy n="105" d="100"/>
        </p:scale>
        <p:origin x="17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C8B38-50CE-43FA-A0FC-169D6FBB5D4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B7F6B2-4BDD-42C4-A286-0F7A4DF29EE0}">
      <dgm:prSet custT="1"/>
      <dgm:spPr/>
      <dgm:t>
        <a:bodyPr/>
        <a:lstStyle/>
        <a:p>
          <a:pPr rtl="0"/>
          <a:r>
            <a:rPr lang="ru-RU" sz="1600" b="1" i="0" dirty="0" smtClean="0">
              <a:solidFill>
                <a:schemeClr val="accent1">
                  <a:lumMod val="50000"/>
                </a:schemeClr>
              </a:solidFill>
            </a:rPr>
            <a:t>Для этого необходимо задавать себе очень серьезные и важные вопросы: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BF68D010-5587-4324-B148-1750B316E2B8}" type="parTrans" cxnId="{98DE84A9-1C6F-4C64-99A2-777F31FC79C8}">
      <dgm:prSet/>
      <dgm:spPr/>
      <dgm:t>
        <a:bodyPr/>
        <a:lstStyle/>
        <a:p>
          <a:endParaRPr lang="ru-RU"/>
        </a:p>
      </dgm:t>
    </dgm:pt>
    <dgm:pt modelId="{1351F071-8C43-471D-87A3-573951A29540}" type="sibTrans" cxnId="{98DE84A9-1C6F-4C64-99A2-777F31FC79C8}">
      <dgm:prSet/>
      <dgm:spPr/>
      <dgm:t>
        <a:bodyPr/>
        <a:lstStyle/>
        <a:p>
          <a:endParaRPr lang="ru-RU"/>
        </a:p>
      </dgm:t>
    </dgm:pt>
    <dgm:pt modelId="{45065DA2-6133-42CF-AAB6-26620748BA61}">
      <dgm:prSet custT="1"/>
      <dgm:spPr/>
      <dgm:t>
        <a:bodyPr/>
        <a:lstStyle/>
        <a:p>
          <a:pPr rtl="0"/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</a:rPr>
            <a:t>Кто Я?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B266E183-89A2-4C01-B35D-661EE62FF0E0}" type="parTrans" cxnId="{13F85D9C-2F18-4CA2-B7A7-64F9FD851DCA}">
      <dgm:prSet/>
      <dgm:spPr/>
      <dgm:t>
        <a:bodyPr/>
        <a:lstStyle/>
        <a:p>
          <a:endParaRPr lang="ru-RU"/>
        </a:p>
      </dgm:t>
    </dgm:pt>
    <dgm:pt modelId="{50CEFA5D-2BC3-45E9-8136-32FF2BCD9360}" type="sibTrans" cxnId="{13F85D9C-2F18-4CA2-B7A7-64F9FD851DCA}">
      <dgm:prSet/>
      <dgm:spPr/>
      <dgm:t>
        <a:bodyPr/>
        <a:lstStyle/>
        <a:p>
          <a:endParaRPr lang="ru-RU"/>
        </a:p>
      </dgm:t>
    </dgm:pt>
    <dgm:pt modelId="{16C4EF9D-1C8D-44D7-AA1B-7A5BC489B4E7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accent1">
                  <a:lumMod val="50000"/>
                </a:schemeClr>
              </a:solidFill>
            </a:rPr>
            <a:t>  </a:t>
          </a:r>
          <a:r>
            <a:rPr lang="ru-RU" sz="1600" b="1" i="0" dirty="0" smtClean="0">
              <a:solidFill>
                <a:schemeClr val="accent1">
                  <a:lumMod val="50000"/>
                </a:schemeClr>
              </a:solidFill>
            </a:rPr>
            <a:t>Что во мне есть?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DC35891C-6D74-41DA-9669-A12808F1C4D1}" type="parTrans" cxnId="{1202B11E-129E-49FE-949D-5E536AA25577}">
      <dgm:prSet/>
      <dgm:spPr/>
      <dgm:t>
        <a:bodyPr/>
        <a:lstStyle/>
        <a:p>
          <a:endParaRPr lang="ru-RU"/>
        </a:p>
      </dgm:t>
    </dgm:pt>
    <dgm:pt modelId="{60ADE719-6149-4630-8AAC-96A899344875}" type="sibTrans" cxnId="{1202B11E-129E-49FE-949D-5E536AA25577}">
      <dgm:prSet/>
      <dgm:spPr/>
      <dgm:t>
        <a:bodyPr/>
        <a:lstStyle/>
        <a:p>
          <a:endParaRPr lang="ru-RU"/>
        </a:p>
      </dgm:t>
    </dgm:pt>
    <dgm:pt modelId="{09FF48D7-1BFC-46AB-9841-1070FD8D3F7F}">
      <dgm:prSet custT="1"/>
      <dgm:spPr/>
      <dgm:t>
        <a:bodyPr/>
        <a:lstStyle/>
        <a:p>
          <a:pPr rtl="0"/>
          <a:r>
            <a:rPr lang="ru-RU" sz="1600" b="1" i="0" dirty="0" smtClean="0">
              <a:solidFill>
                <a:schemeClr val="accent1">
                  <a:lumMod val="50000"/>
                </a:schemeClr>
              </a:solidFill>
            </a:rPr>
            <a:t>Какие чувства  я испытываю, когда и почему?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2A7B1009-6C2A-45AF-AA7F-BD7830D556AF}" type="parTrans" cxnId="{057072FF-C3BD-4B57-A593-8F920C83CDF1}">
      <dgm:prSet/>
      <dgm:spPr/>
      <dgm:t>
        <a:bodyPr/>
        <a:lstStyle/>
        <a:p>
          <a:endParaRPr lang="ru-RU"/>
        </a:p>
      </dgm:t>
    </dgm:pt>
    <dgm:pt modelId="{E09CC3B4-E63B-4C99-91FC-BA4A149453C9}" type="sibTrans" cxnId="{057072FF-C3BD-4B57-A593-8F920C83CDF1}">
      <dgm:prSet/>
      <dgm:spPr/>
      <dgm:t>
        <a:bodyPr/>
        <a:lstStyle/>
        <a:p>
          <a:endParaRPr lang="ru-RU"/>
        </a:p>
      </dgm:t>
    </dgm:pt>
    <dgm:pt modelId="{015BEC95-94AE-4BE9-A1B6-8891CBAFEAE6}" type="pres">
      <dgm:prSet presAssocID="{320C8B38-50CE-43FA-A0FC-169D6FBB5D4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C5CAB84-E61E-4E36-B8EF-36924DBF4086}" type="pres">
      <dgm:prSet presAssocID="{25B7F6B2-4BDD-42C4-A286-0F7A4DF29EE0}" presName="noChildren" presStyleCnt="0"/>
      <dgm:spPr/>
    </dgm:pt>
    <dgm:pt modelId="{B9BD1A3E-FC79-49F3-9A01-4BD37D2F2294}" type="pres">
      <dgm:prSet presAssocID="{25B7F6B2-4BDD-42C4-A286-0F7A4DF29EE0}" presName="gap" presStyleCnt="0"/>
      <dgm:spPr/>
    </dgm:pt>
    <dgm:pt modelId="{819A223D-606C-4566-9B42-E74FBF2A9DBA}" type="pres">
      <dgm:prSet presAssocID="{25B7F6B2-4BDD-42C4-A286-0F7A4DF29EE0}" presName="medCircle2" presStyleLbl="vennNode1" presStyleIdx="0" presStyleCnt="4" custScaleX="202372" custScaleY="198241"/>
      <dgm:spPr/>
    </dgm:pt>
    <dgm:pt modelId="{10F6F0D0-BC48-4231-A90A-EAC8281DABDD}" type="pres">
      <dgm:prSet presAssocID="{25B7F6B2-4BDD-42C4-A286-0F7A4DF29EE0}" presName="txLvlOnly1" presStyleLbl="revTx" presStyleIdx="0" presStyleCnt="4"/>
      <dgm:spPr/>
      <dgm:t>
        <a:bodyPr/>
        <a:lstStyle/>
        <a:p>
          <a:endParaRPr lang="ru-RU"/>
        </a:p>
      </dgm:t>
    </dgm:pt>
    <dgm:pt modelId="{4402EE17-9223-42BB-B65F-6AF9C4362F2F}" type="pres">
      <dgm:prSet presAssocID="{45065DA2-6133-42CF-AAB6-26620748BA61}" presName="noChildren" presStyleCnt="0"/>
      <dgm:spPr/>
    </dgm:pt>
    <dgm:pt modelId="{19F2B6FB-9BCC-44C2-A3C1-7539C56D03E1}" type="pres">
      <dgm:prSet presAssocID="{45065DA2-6133-42CF-AAB6-26620748BA61}" presName="gap" presStyleCnt="0"/>
      <dgm:spPr/>
    </dgm:pt>
    <dgm:pt modelId="{394424AA-DD80-442B-867F-ECCEEE42458E}" type="pres">
      <dgm:prSet presAssocID="{45065DA2-6133-42CF-AAB6-26620748BA61}" presName="medCircle2" presStyleLbl="vennNode1" presStyleIdx="1" presStyleCnt="4" custScaleX="184079" custScaleY="167438"/>
      <dgm:spPr/>
    </dgm:pt>
    <dgm:pt modelId="{B6A0466C-8CD8-456B-927D-B56C8C947E6D}" type="pres">
      <dgm:prSet presAssocID="{45065DA2-6133-42CF-AAB6-26620748BA61}" presName="txLvlOnly1" presStyleLbl="revTx" presStyleIdx="1" presStyleCnt="4"/>
      <dgm:spPr/>
      <dgm:t>
        <a:bodyPr/>
        <a:lstStyle/>
        <a:p>
          <a:endParaRPr lang="ru-RU"/>
        </a:p>
      </dgm:t>
    </dgm:pt>
    <dgm:pt modelId="{8F884B8C-3895-4E47-B0A4-FD855F0D1F49}" type="pres">
      <dgm:prSet presAssocID="{16C4EF9D-1C8D-44D7-AA1B-7A5BC489B4E7}" presName="noChildren" presStyleCnt="0"/>
      <dgm:spPr/>
    </dgm:pt>
    <dgm:pt modelId="{0AC00864-08EE-4817-9743-F47DD734DF5A}" type="pres">
      <dgm:prSet presAssocID="{16C4EF9D-1C8D-44D7-AA1B-7A5BC489B4E7}" presName="gap" presStyleCnt="0"/>
      <dgm:spPr/>
    </dgm:pt>
    <dgm:pt modelId="{8125E810-1E60-4B6E-AD55-79C6DA62F6EF}" type="pres">
      <dgm:prSet presAssocID="{16C4EF9D-1C8D-44D7-AA1B-7A5BC489B4E7}" presName="medCircle2" presStyleLbl="vennNode1" presStyleIdx="2" presStyleCnt="4" custScaleX="191998" custScaleY="193229"/>
      <dgm:spPr/>
    </dgm:pt>
    <dgm:pt modelId="{762AE28E-59AB-4C00-9AF3-ACC7A4791EA2}" type="pres">
      <dgm:prSet presAssocID="{16C4EF9D-1C8D-44D7-AA1B-7A5BC489B4E7}" presName="txLvlOnly1" presStyleLbl="revTx" presStyleIdx="2" presStyleCnt="4"/>
      <dgm:spPr/>
      <dgm:t>
        <a:bodyPr/>
        <a:lstStyle/>
        <a:p>
          <a:endParaRPr lang="ru-RU"/>
        </a:p>
      </dgm:t>
    </dgm:pt>
    <dgm:pt modelId="{D4840A7E-8FCE-41D1-B84B-D890363FA3DC}" type="pres">
      <dgm:prSet presAssocID="{09FF48D7-1BFC-46AB-9841-1070FD8D3F7F}" presName="noChildren" presStyleCnt="0"/>
      <dgm:spPr/>
    </dgm:pt>
    <dgm:pt modelId="{27F1EFC2-AF2A-4AD5-BE08-C26FAD6286D2}" type="pres">
      <dgm:prSet presAssocID="{09FF48D7-1BFC-46AB-9841-1070FD8D3F7F}" presName="gap" presStyleCnt="0"/>
      <dgm:spPr/>
    </dgm:pt>
    <dgm:pt modelId="{CAC5783E-ADFE-406B-BA90-3DB2124CFFAF}" type="pres">
      <dgm:prSet presAssocID="{09FF48D7-1BFC-46AB-9841-1070FD8D3F7F}" presName="medCircle2" presStyleLbl="vennNode1" presStyleIdx="3" presStyleCnt="4" custScaleX="191998" custScaleY="178864"/>
      <dgm:spPr/>
    </dgm:pt>
    <dgm:pt modelId="{D2DF11CD-6413-40B0-8AE7-CC0FF473BA0E}" type="pres">
      <dgm:prSet presAssocID="{09FF48D7-1BFC-46AB-9841-1070FD8D3F7F}" presName="txLvlOnly1" presStyleLbl="revTx" presStyleIdx="3" presStyleCnt="4"/>
      <dgm:spPr/>
      <dgm:t>
        <a:bodyPr/>
        <a:lstStyle/>
        <a:p>
          <a:endParaRPr lang="ru-RU"/>
        </a:p>
      </dgm:t>
    </dgm:pt>
  </dgm:ptLst>
  <dgm:cxnLst>
    <dgm:cxn modelId="{057072FF-C3BD-4B57-A593-8F920C83CDF1}" srcId="{320C8B38-50CE-43FA-A0FC-169D6FBB5D4C}" destId="{09FF48D7-1BFC-46AB-9841-1070FD8D3F7F}" srcOrd="3" destOrd="0" parTransId="{2A7B1009-6C2A-45AF-AA7F-BD7830D556AF}" sibTransId="{E09CC3B4-E63B-4C99-91FC-BA4A149453C9}"/>
    <dgm:cxn modelId="{98DE84A9-1C6F-4C64-99A2-777F31FC79C8}" srcId="{320C8B38-50CE-43FA-A0FC-169D6FBB5D4C}" destId="{25B7F6B2-4BDD-42C4-A286-0F7A4DF29EE0}" srcOrd="0" destOrd="0" parTransId="{BF68D010-5587-4324-B148-1750B316E2B8}" sibTransId="{1351F071-8C43-471D-87A3-573951A29540}"/>
    <dgm:cxn modelId="{9DCBD30E-03CE-4712-8379-559D9791DAF3}" type="presOf" srcId="{09FF48D7-1BFC-46AB-9841-1070FD8D3F7F}" destId="{D2DF11CD-6413-40B0-8AE7-CC0FF473BA0E}" srcOrd="0" destOrd="0" presId="urn:microsoft.com/office/officeart/2008/layout/VerticalCircleList"/>
    <dgm:cxn modelId="{1202B11E-129E-49FE-949D-5E536AA25577}" srcId="{320C8B38-50CE-43FA-A0FC-169D6FBB5D4C}" destId="{16C4EF9D-1C8D-44D7-AA1B-7A5BC489B4E7}" srcOrd="2" destOrd="0" parTransId="{DC35891C-6D74-41DA-9669-A12808F1C4D1}" sibTransId="{60ADE719-6149-4630-8AAC-96A899344875}"/>
    <dgm:cxn modelId="{6F9DC6F6-B400-4000-A085-5BA4152C2C5E}" type="presOf" srcId="{16C4EF9D-1C8D-44D7-AA1B-7A5BC489B4E7}" destId="{762AE28E-59AB-4C00-9AF3-ACC7A4791EA2}" srcOrd="0" destOrd="0" presId="urn:microsoft.com/office/officeart/2008/layout/VerticalCircleList"/>
    <dgm:cxn modelId="{316EB550-A0FC-43C0-9D8C-E4342A705B7A}" type="presOf" srcId="{25B7F6B2-4BDD-42C4-A286-0F7A4DF29EE0}" destId="{10F6F0D0-BC48-4231-A90A-EAC8281DABDD}" srcOrd="0" destOrd="0" presId="urn:microsoft.com/office/officeart/2008/layout/VerticalCircleList"/>
    <dgm:cxn modelId="{B4437DA8-3C92-4C01-8E27-54040D8BCD90}" type="presOf" srcId="{320C8B38-50CE-43FA-A0FC-169D6FBB5D4C}" destId="{015BEC95-94AE-4BE9-A1B6-8891CBAFEAE6}" srcOrd="0" destOrd="0" presId="urn:microsoft.com/office/officeart/2008/layout/VerticalCircleList"/>
    <dgm:cxn modelId="{13F85D9C-2F18-4CA2-B7A7-64F9FD851DCA}" srcId="{320C8B38-50CE-43FA-A0FC-169D6FBB5D4C}" destId="{45065DA2-6133-42CF-AAB6-26620748BA61}" srcOrd="1" destOrd="0" parTransId="{B266E183-89A2-4C01-B35D-661EE62FF0E0}" sibTransId="{50CEFA5D-2BC3-45E9-8136-32FF2BCD9360}"/>
    <dgm:cxn modelId="{CEF75101-230F-4A13-9004-A7CE91E4872F}" type="presOf" srcId="{45065DA2-6133-42CF-AAB6-26620748BA61}" destId="{B6A0466C-8CD8-456B-927D-B56C8C947E6D}" srcOrd="0" destOrd="0" presId="urn:microsoft.com/office/officeart/2008/layout/VerticalCircleList"/>
    <dgm:cxn modelId="{79EAB938-7846-41D0-9F7E-6E3B9AEDB08C}" type="presParOf" srcId="{015BEC95-94AE-4BE9-A1B6-8891CBAFEAE6}" destId="{7C5CAB84-E61E-4E36-B8EF-36924DBF4086}" srcOrd="0" destOrd="0" presId="urn:microsoft.com/office/officeart/2008/layout/VerticalCircleList"/>
    <dgm:cxn modelId="{95525DA1-3E91-40A4-B07B-BC7A29C9FB50}" type="presParOf" srcId="{7C5CAB84-E61E-4E36-B8EF-36924DBF4086}" destId="{B9BD1A3E-FC79-49F3-9A01-4BD37D2F2294}" srcOrd="0" destOrd="0" presId="urn:microsoft.com/office/officeart/2008/layout/VerticalCircleList"/>
    <dgm:cxn modelId="{7D79C967-5577-4D78-A387-B7B09A52EC7F}" type="presParOf" srcId="{7C5CAB84-E61E-4E36-B8EF-36924DBF4086}" destId="{819A223D-606C-4566-9B42-E74FBF2A9DBA}" srcOrd="1" destOrd="0" presId="urn:microsoft.com/office/officeart/2008/layout/VerticalCircleList"/>
    <dgm:cxn modelId="{4DB3A1A1-86E4-4919-AE53-E052F289759C}" type="presParOf" srcId="{7C5CAB84-E61E-4E36-B8EF-36924DBF4086}" destId="{10F6F0D0-BC48-4231-A90A-EAC8281DABDD}" srcOrd="2" destOrd="0" presId="urn:microsoft.com/office/officeart/2008/layout/VerticalCircleList"/>
    <dgm:cxn modelId="{80D2EA4A-7D33-4CB9-8AAC-923984FD901A}" type="presParOf" srcId="{015BEC95-94AE-4BE9-A1B6-8891CBAFEAE6}" destId="{4402EE17-9223-42BB-B65F-6AF9C4362F2F}" srcOrd="1" destOrd="0" presId="urn:microsoft.com/office/officeart/2008/layout/VerticalCircleList"/>
    <dgm:cxn modelId="{72B5E3E0-34D9-48E1-B799-9EA8C8E8B77C}" type="presParOf" srcId="{4402EE17-9223-42BB-B65F-6AF9C4362F2F}" destId="{19F2B6FB-9BCC-44C2-A3C1-7539C56D03E1}" srcOrd="0" destOrd="0" presId="urn:microsoft.com/office/officeart/2008/layout/VerticalCircleList"/>
    <dgm:cxn modelId="{1D229A04-959A-452D-8EE0-E26DF0FBE259}" type="presParOf" srcId="{4402EE17-9223-42BB-B65F-6AF9C4362F2F}" destId="{394424AA-DD80-442B-867F-ECCEEE42458E}" srcOrd="1" destOrd="0" presId="urn:microsoft.com/office/officeart/2008/layout/VerticalCircleList"/>
    <dgm:cxn modelId="{B0F68509-6289-4E55-B931-753105054A86}" type="presParOf" srcId="{4402EE17-9223-42BB-B65F-6AF9C4362F2F}" destId="{B6A0466C-8CD8-456B-927D-B56C8C947E6D}" srcOrd="2" destOrd="0" presId="urn:microsoft.com/office/officeart/2008/layout/VerticalCircleList"/>
    <dgm:cxn modelId="{C20822FA-558A-4679-9EB0-49AB47CC8317}" type="presParOf" srcId="{015BEC95-94AE-4BE9-A1B6-8891CBAFEAE6}" destId="{8F884B8C-3895-4E47-B0A4-FD855F0D1F49}" srcOrd="2" destOrd="0" presId="urn:microsoft.com/office/officeart/2008/layout/VerticalCircleList"/>
    <dgm:cxn modelId="{D6CAA6AC-0C28-4474-95F0-E8B4FC01B958}" type="presParOf" srcId="{8F884B8C-3895-4E47-B0A4-FD855F0D1F49}" destId="{0AC00864-08EE-4817-9743-F47DD734DF5A}" srcOrd="0" destOrd="0" presId="urn:microsoft.com/office/officeart/2008/layout/VerticalCircleList"/>
    <dgm:cxn modelId="{32B29686-B315-487C-8F0E-892A70A422D3}" type="presParOf" srcId="{8F884B8C-3895-4E47-B0A4-FD855F0D1F49}" destId="{8125E810-1E60-4B6E-AD55-79C6DA62F6EF}" srcOrd="1" destOrd="0" presId="urn:microsoft.com/office/officeart/2008/layout/VerticalCircleList"/>
    <dgm:cxn modelId="{5CCA6774-9D8E-419B-AA0B-26F06B073940}" type="presParOf" srcId="{8F884B8C-3895-4E47-B0A4-FD855F0D1F49}" destId="{762AE28E-59AB-4C00-9AF3-ACC7A4791EA2}" srcOrd="2" destOrd="0" presId="urn:microsoft.com/office/officeart/2008/layout/VerticalCircleList"/>
    <dgm:cxn modelId="{B6071F42-A565-4852-82AD-9FAC138D1199}" type="presParOf" srcId="{015BEC95-94AE-4BE9-A1B6-8891CBAFEAE6}" destId="{D4840A7E-8FCE-41D1-B84B-D890363FA3DC}" srcOrd="3" destOrd="0" presId="urn:microsoft.com/office/officeart/2008/layout/VerticalCircleList"/>
    <dgm:cxn modelId="{E0D5102D-F2E5-456F-B938-3CEFED374268}" type="presParOf" srcId="{D4840A7E-8FCE-41D1-B84B-D890363FA3DC}" destId="{27F1EFC2-AF2A-4AD5-BE08-C26FAD6286D2}" srcOrd="0" destOrd="0" presId="urn:microsoft.com/office/officeart/2008/layout/VerticalCircleList"/>
    <dgm:cxn modelId="{9326B2B7-5B81-401E-88F1-64021F10C717}" type="presParOf" srcId="{D4840A7E-8FCE-41D1-B84B-D890363FA3DC}" destId="{CAC5783E-ADFE-406B-BA90-3DB2124CFFAF}" srcOrd="1" destOrd="0" presId="urn:microsoft.com/office/officeart/2008/layout/VerticalCircleList"/>
    <dgm:cxn modelId="{218D19BB-FB72-4E38-8DDE-1367B884320F}" type="presParOf" srcId="{D4840A7E-8FCE-41D1-B84B-D890363FA3DC}" destId="{D2DF11CD-6413-40B0-8AE7-CC0FF473BA0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C754B-3FA2-46A4-94E9-207CCE99C1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618EEE-14D1-46EC-84FA-75D2CFA45708}">
      <dgm:prSet phldrT="[Текст]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 </a:t>
          </a:r>
          <a:r>
            <a:rPr lang="ru-RU" sz="1800" dirty="0" smtClean="0"/>
            <a:t>Развитие здорового поведения</a:t>
          </a:r>
          <a:endParaRPr lang="ru-RU" dirty="0"/>
        </a:p>
      </dgm:t>
    </dgm:pt>
    <dgm:pt modelId="{2B8C140F-6572-4871-8EB1-1BA7627FB4FB}" type="parTrans" cxnId="{E121ED66-6651-42AC-8A5A-4ADEF1FD0527}">
      <dgm:prSet/>
      <dgm:spPr/>
      <dgm:t>
        <a:bodyPr/>
        <a:lstStyle/>
        <a:p>
          <a:endParaRPr lang="ru-RU"/>
        </a:p>
      </dgm:t>
    </dgm:pt>
    <dgm:pt modelId="{C15A1882-D284-4FB8-8301-12FA0699849E}" type="sibTrans" cxnId="{E121ED66-6651-42AC-8A5A-4ADEF1FD0527}">
      <dgm:prSet/>
      <dgm:spPr/>
      <dgm:t>
        <a:bodyPr/>
        <a:lstStyle/>
        <a:p>
          <a:endParaRPr lang="ru-RU"/>
        </a:p>
      </dgm:t>
    </dgm:pt>
    <dgm:pt modelId="{8AA5A963-B26A-4A1F-9552-698CBBF42827}">
      <dgm:prSet phldrT="[Текст]"/>
      <dgm:spPr/>
      <dgm:t>
        <a:bodyPr/>
        <a:lstStyle/>
        <a:p>
          <a:r>
            <a:rPr lang="ru-RU" sz="1800" dirty="0" smtClean="0"/>
            <a:t>Стремление понять себя, свои особенности</a:t>
          </a:r>
          <a:endParaRPr lang="ru-RU" dirty="0"/>
        </a:p>
      </dgm:t>
    </dgm:pt>
    <dgm:pt modelId="{9DB63811-908F-40F1-8C6D-4D2740A9ECD2}" type="parTrans" cxnId="{0E04C8C4-86E7-4CAA-85CF-CBDD97CAE433}">
      <dgm:prSet/>
      <dgm:spPr/>
      <dgm:t>
        <a:bodyPr/>
        <a:lstStyle/>
        <a:p>
          <a:endParaRPr lang="ru-RU"/>
        </a:p>
      </dgm:t>
    </dgm:pt>
    <dgm:pt modelId="{147054D9-F41B-409C-BE55-59C44C556670}" type="sibTrans" cxnId="{0E04C8C4-86E7-4CAA-85CF-CBDD97CAE433}">
      <dgm:prSet/>
      <dgm:spPr/>
      <dgm:t>
        <a:bodyPr/>
        <a:lstStyle/>
        <a:p>
          <a:endParaRPr lang="ru-RU"/>
        </a:p>
      </dgm:t>
    </dgm:pt>
    <dgm:pt modelId="{26C585F4-7394-489B-B1E1-472CF333A543}">
      <dgm:prSet phldrT="[Текст]"/>
      <dgm:spPr/>
      <dgm:t>
        <a:bodyPr/>
        <a:lstStyle/>
        <a:p>
          <a:r>
            <a:rPr lang="ru-RU" sz="1800" dirty="0" smtClean="0"/>
            <a:t>Стремление понять своё сходство и различие с другими людьми</a:t>
          </a:r>
          <a:endParaRPr lang="ru-RU" dirty="0"/>
        </a:p>
      </dgm:t>
    </dgm:pt>
    <dgm:pt modelId="{8E9FA2C1-0A4A-4EBF-B100-8DA741D2AE94}" type="parTrans" cxnId="{320F7C73-C4F9-42C5-940D-569E8E64980E}">
      <dgm:prSet/>
      <dgm:spPr/>
      <dgm:t>
        <a:bodyPr/>
        <a:lstStyle/>
        <a:p>
          <a:endParaRPr lang="ru-RU"/>
        </a:p>
      </dgm:t>
    </dgm:pt>
    <dgm:pt modelId="{AD8A0D72-16C8-453C-B64E-29EAAFC67225}" type="sibTrans" cxnId="{320F7C73-C4F9-42C5-940D-569E8E64980E}">
      <dgm:prSet/>
      <dgm:spPr/>
      <dgm:t>
        <a:bodyPr/>
        <a:lstStyle/>
        <a:p>
          <a:endParaRPr lang="ru-RU"/>
        </a:p>
      </dgm:t>
    </dgm:pt>
    <dgm:pt modelId="{9A754FE3-7912-44E2-9A84-B469D4F0B040}" type="pres">
      <dgm:prSet presAssocID="{16FC754B-3FA2-46A4-94E9-207CCE99C1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11857F6-C346-408C-9BF7-37D5585E72A9}" type="pres">
      <dgm:prSet presAssocID="{16FC754B-3FA2-46A4-94E9-207CCE99C181}" presName="Name1" presStyleCnt="0"/>
      <dgm:spPr/>
    </dgm:pt>
    <dgm:pt modelId="{45F3B04A-0E4B-4CB9-99CA-B8B56DA30FB0}" type="pres">
      <dgm:prSet presAssocID="{16FC754B-3FA2-46A4-94E9-207CCE99C181}" presName="cycle" presStyleCnt="0"/>
      <dgm:spPr/>
    </dgm:pt>
    <dgm:pt modelId="{EEFF49D0-E062-4752-ABD5-F1CBD2C57C18}" type="pres">
      <dgm:prSet presAssocID="{16FC754B-3FA2-46A4-94E9-207CCE99C181}" presName="srcNode" presStyleLbl="node1" presStyleIdx="0" presStyleCnt="3"/>
      <dgm:spPr/>
    </dgm:pt>
    <dgm:pt modelId="{DC116800-4DC9-4468-9CC5-6262002E421D}" type="pres">
      <dgm:prSet presAssocID="{16FC754B-3FA2-46A4-94E9-207CCE99C181}" presName="conn" presStyleLbl="parChTrans1D2" presStyleIdx="0" presStyleCnt="1"/>
      <dgm:spPr/>
      <dgm:t>
        <a:bodyPr/>
        <a:lstStyle/>
        <a:p>
          <a:endParaRPr lang="ru-RU"/>
        </a:p>
      </dgm:t>
    </dgm:pt>
    <dgm:pt modelId="{B1ACBE35-6C4F-42CC-A0B1-988C3868FB00}" type="pres">
      <dgm:prSet presAssocID="{16FC754B-3FA2-46A4-94E9-207CCE99C181}" presName="extraNode" presStyleLbl="node1" presStyleIdx="0" presStyleCnt="3"/>
      <dgm:spPr/>
    </dgm:pt>
    <dgm:pt modelId="{D1361F35-8F55-458D-AFBE-C5AA21E20FCB}" type="pres">
      <dgm:prSet presAssocID="{16FC754B-3FA2-46A4-94E9-207CCE99C181}" presName="dstNode" presStyleLbl="node1" presStyleIdx="0" presStyleCnt="3"/>
      <dgm:spPr/>
    </dgm:pt>
    <dgm:pt modelId="{0B39159E-4CA7-4AE1-8644-7C4864BEEC22}" type="pres">
      <dgm:prSet presAssocID="{69618EEE-14D1-46EC-84FA-75D2CFA45708}" presName="text_1" presStyleLbl="node1" presStyleIdx="0" presStyleCnt="3" custLinFactNeighborX="202" custLinFactNeighborY="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D6FD2-6C0E-46A4-87DA-526CC76DA1C7}" type="pres">
      <dgm:prSet presAssocID="{69618EEE-14D1-46EC-84FA-75D2CFA45708}" presName="accent_1" presStyleCnt="0"/>
      <dgm:spPr/>
    </dgm:pt>
    <dgm:pt modelId="{9425BF20-E485-4A66-B9A1-7B867B592CCA}" type="pres">
      <dgm:prSet presAssocID="{69618EEE-14D1-46EC-84FA-75D2CFA45708}" presName="accentRepeatNode" presStyleLbl="solidFgAcc1" presStyleIdx="0" presStyleCnt="3"/>
      <dgm:spPr/>
    </dgm:pt>
    <dgm:pt modelId="{8B17799F-B475-40E3-9998-ABFA2DBCBC56}" type="pres">
      <dgm:prSet presAssocID="{8AA5A963-B26A-4A1F-9552-698CBBF4282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5E7D2-7212-4767-8717-9981063D72DD}" type="pres">
      <dgm:prSet presAssocID="{8AA5A963-B26A-4A1F-9552-698CBBF42827}" presName="accent_2" presStyleCnt="0"/>
      <dgm:spPr/>
    </dgm:pt>
    <dgm:pt modelId="{685692DC-4F56-44B8-B09A-CC3194E4B19A}" type="pres">
      <dgm:prSet presAssocID="{8AA5A963-B26A-4A1F-9552-698CBBF42827}" presName="accentRepeatNode" presStyleLbl="solidFgAcc1" presStyleIdx="1" presStyleCnt="3"/>
      <dgm:spPr/>
    </dgm:pt>
    <dgm:pt modelId="{459D99EB-40EB-48CE-9412-7283EE0DF391}" type="pres">
      <dgm:prSet presAssocID="{26C585F4-7394-489B-B1E1-472CF333A54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BF83F-9748-4D8C-A27B-F9642DE6E550}" type="pres">
      <dgm:prSet presAssocID="{26C585F4-7394-489B-B1E1-472CF333A543}" presName="accent_3" presStyleCnt="0"/>
      <dgm:spPr/>
    </dgm:pt>
    <dgm:pt modelId="{05D28BFE-6992-4725-AB23-FB572577F7B6}" type="pres">
      <dgm:prSet presAssocID="{26C585F4-7394-489B-B1E1-472CF333A543}" presName="accentRepeatNode" presStyleLbl="solidFgAcc1" presStyleIdx="2" presStyleCnt="3"/>
      <dgm:spPr/>
    </dgm:pt>
  </dgm:ptLst>
  <dgm:cxnLst>
    <dgm:cxn modelId="{320F7C73-C4F9-42C5-940D-569E8E64980E}" srcId="{16FC754B-3FA2-46A4-94E9-207CCE99C181}" destId="{26C585F4-7394-489B-B1E1-472CF333A543}" srcOrd="2" destOrd="0" parTransId="{8E9FA2C1-0A4A-4EBF-B100-8DA741D2AE94}" sibTransId="{AD8A0D72-16C8-453C-B64E-29EAAFC67225}"/>
    <dgm:cxn modelId="{435ACDF2-B9AF-4BD7-ABA4-8B1B73CF20FC}" type="presOf" srcId="{8AA5A963-B26A-4A1F-9552-698CBBF42827}" destId="{8B17799F-B475-40E3-9998-ABFA2DBCBC56}" srcOrd="0" destOrd="0" presId="urn:microsoft.com/office/officeart/2008/layout/VerticalCurvedList"/>
    <dgm:cxn modelId="{0E04C8C4-86E7-4CAA-85CF-CBDD97CAE433}" srcId="{16FC754B-3FA2-46A4-94E9-207CCE99C181}" destId="{8AA5A963-B26A-4A1F-9552-698CBBF42827}" srcOrd="1" destOrd="0" parTransId="{9DB63811-908F-40F1-8C6D-4D2740A9ECD2}" sibTransId="{147054D9-F41B-409C-BE55-59C44C556670}"/>
    <dgm:cxn modelId="{09EFF42D-8BB6-450C-A3D7-32C0708FB467}" type="presOf" srcId="{16FC754B-3FA2-46A4-94E9-207CCE99C181}" destId="{9A754FE3-7912-44E2-9A84-B469D4F0B040}" srcOrd="0" destOrd="0" presId="urn:microsoft.com/office/officeart/2008/layout/VerticalCurvedList"/>
    <dgm:cxn modelId="{E121ED66-6651-42AC-8A5A-4ADEF1FD0527}" srcId="{16FC754B-3FA2-46A4-94E9-207CCE99C181}" destId="{69618EEE-14D1-46EC-84FA-75D2CFA45708}" srcOrd="0" destOrd="0" parTransId="{2B8C140F-6572-4871-8EB1-1BA7627FB4FB}" sibTransId="{C15A1882-D284-4FB8-8301-12FA0699849E}"/>
    <dgm:cxn modelId="{9B3354F2-93C6-4117-AA92-AFD6B8128F76}" type="presOf" srcId="{26C585F4-7394-489B-B1E1-472CF333A543}" destId="{459D99EB-40EB-48CE-9412-7283EE0DF391}" srcOrd="0" destOrd="0" presId="urn:microsoft.com/office/officeart/2008/layout/VerticalCurvedList"/>
    <dgm:cxn modelId="{8BFA071D-44ED-45AA-9E88-2A5F269E4524}" type="presOf" srcId="{69618EEE-14D1-46EC-84FA-75D2CFA45708}" destId="{0B39159E-4CA7-4AE1-8644-7C4864BEEC22}" srcOrd="0" destOrd="0" presId="urn:microsoft.com/office/officeart/2008/layout/VerticalCurvedList"/>
    <dgm:cxn modelId="{DEBE1469-EF86-4B99-B917-F0F2F714CD32}" type="presOf" srcId="{C15A1882-D284-4FB8-8301-12FA0699849E}" destId="{DC116800-4DC9-4468-9CC5-6262002E421D}" srcOrd="0" destOrd="0" presId="urn:microsoft.com/office/officeart/2008/layout/VerticalCurvedList"/>
    <dgm:cxn modelId="{58D44D58-8A08-4567-BFB2-C44F518C22A1}" type="presParOf" srcId="{9A754FE3-7912-44E2-9A84-B469D4F0B040}" destId="{011857F6-C346-408C-9BF7-37D5585E72A9}" srcOrd="0" destOrd="0" presId="urn:microsoft.com/office/officeart/2008/layout/VerticalCurvedList"/>
    <dgm:cxn modelId="{16F9000D-B298-44E1-87A8-F4DBAD79FC5A}" type="presParOf" srcId="{011857F6-C346-408C-9BF7-37D5585E72A9}" destId="{45F3B04A-0E4B-4CB9-99CA-B8B56DA30FB0}" srcOrd="0" destOrd="0" presId="urn:microsoft.com/office/officeart/2008/layout/VerticalCurvedList"/>
    <dgm:cxn modelId="{8DE3509D-3407-4C97-B8D3-58151EDF0B2D}" type="presParOf" srcId="{45F3B04A-0E4B-4CB9-99CA-B8B56DA30FB0}" destId="{EEFF49D0-E062-4752-ABD5-F1CBD2C57C18}" srcOrd="0" destOrd="0" presId="urn:microsoft.com/office/officeart/2008/layout/VerticalCurvedList"/>
    <dgm:cxn modelId="{C66C5DF7-A9E7-460C-8949-8D57ED0651D7}" type="presParOf" srcId="{45F3B04A-0E4B-4CB9-99CA-B8B56DA30FB0}" destId="{DC116800-4DC9-4468-9CC5-6262002E421D}" srcOrd="1" destOrd="0" presId="urn:microsoft.com/office/officeart/2008/layout/VerticalCurvedList"/>
    <dgm:cxn modelId="{215EC045-4DCA-4F62-B81D-792205E612D5}" type="presParOf" srcId="{45F3B04A-0E4B-4CB9-99CA-B8B56DA30FB0}" destId="{B1ACBE35-6C4F-42CC-A0B1-988C3868FB00}" srcOrd="2" destOrd="0" presId="urn:microsoft.com/office/officeart/2008/layout/VerticalCurvedList"/>
    <dgm:cxn modelId="{F4620E1C-73CA-476B-9255-281420DE78E2}" type="presParOf" srcId="{45F3B04A-0E4B-4CB9-99CA-B8B56DA30FB0}" destId="{D1361F35-8F55-458D-AFBE-C5AA21E20FCB}" srcOrd="3" destOrd="0" presId="urn:microsoft.com/office/officeart/2008/layout/VerticalCurvedList"/>
    <dgm:cxn modelId="{D9F08A52-1F5A-4616-A89C-22482CB3441C}" type="presParOf" srcId="{011857F6-C346-408C-9BF7-37D5585E72A9}" destId="{0B39159E-4CA7-4AE1-8644-7C4864BEEC22}" srcOrd="1" destOrd="0" presId="urn:microsoft.com/office/officeart/2008/layout/VerticalCurvedList"/>
    <dgm:cxn modelId="{107ECEB5-9946-4CAD-9CEA-F033CB378DAD}" type="presParOf" srcId="{011857F6-C346-408C-9BF7-37D5585E72A9}" destId="{BD1D6FD2-6C0E-46A4-87DA-526CC76DA1C7}" srcOrd="2" destOrd="0" presId="urn:microsoft.com/office/officeart/2008/layout/VerticalCurvedList"/>
    <dgm:cxn modelId="{D1E00C92-30F9-4088-B90C-EA3D6B90500E}" type="presParOf" srcId="{BD1D6FD2-6C0E-46A4-87DA-526CC76DA1C7}" destId="{9425BF20-E485-4A66-B9A1-7B867B592CCA}" srcOrd="0" destOrd="0" presId="urn:microsoft.com/office/officeart/2008/layout/VerticalCurvedList"/>
    <dgm:cxn modelId="{4CB25C3B-A1F8-469E-9892-3D3D802CBAC0}" type="presParOf" srcId="{011857F6-C346-408C-9BF7-37D5585E72A9}" destId="{8B17799F-B475-40E3-9998-ABFA2DBCBC56}" srcOrd="3" destOrd="0" presId="urn:microsoft.com/office/officeart/2008/layout/VerticalCurvedList"/>
    <dgm:cxn modelId="{F493D009-BBC1-45D4-A836-5F9092A28C56}" type="presParOf" srcId="{011857F6-C346-408C-9BF7-37D5585E72A9}" destId="{3635E7D2-7212-4767-8717-9981063D72DD}" srcOrd="4" destOrd="0" presId="urn:microsoft.com/office/officeart/2008/layout/VerticalCurvedList"/>
    <dgm:cxn modelId="{FBEDA2F1-A1F2-49C0-9B8F-95FC9920903E}" type="presParOf" srcId="{3635E7D2-7212-4767-8717-9981063D72DD}" destId="{685692DC-4F56-44B8-B09A-CC3194E4B19A}" srcOrd="0" destOrd="0" presId="urn:microsoft.com/office/officeart/2008/layout/VerticalCurvedList"/>
    <dgm:cxn modelId="{FB0F0539-BB06-44D0-8F45-3BD0707AF97F}" type="presParOf" srcId="{011857F6-C346-408C-9BF7-37D5585E72A9}" destId="{459D99EB-40EB-48CE-9412-7283EE0DF391}" srcOrd="5" destOrd="0" presId="urn:microsoft.com/office/officeart/2008/layout/VerticalCurvedList"/>
    <dgm:cxn modelId="{361C0671-B0BF-4089-9654-1986E2E82F54}" type="presParOf" srcId="{011857F6-C346-408C-9BF7-37D5585E72A9}" destId="{7E6BF83F-9748-4D8C-A27B-F9642DE6E550}" srcOrd="6" destOrd="0" presId="urn:microsoft.com/office/officeart/2008/layout/VerticalCurvedList"/>
    <dgm:cxn modelId="{019AA506-D9B1-48A3-992A-B3D9CFA12B3C}" type="presParOf" srcId="{7E6BF83F-9748-4D8C-A27B-F9642DE6E550}" destId="{05D28BFE-6992-4725-AB23-FB572577F7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A223D-606C-4566-9B42-E74FBF2A9DBA}">
      <dsp:nvSpPr>
        <dsp:cNvPr id="0" name=""/>
        <dsp:cNvSpPr/>
      </dsp:nvSpPr>
      <dsp:spPr>
        <a:xfrm>
          <a:off x="1082" y="103264"/>
          <a:ext cx="940616" cy="9214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F6F0D0-BC48-4231-A90A-EAC8281DABDD}">
      <dsp:nvSpPr>
        <dsp:cNvPr id="0" name=""/>
        <dsp:cNvSpPr/>
      </dsp:nvSpPr>
      <dsp:spPr>
        <a:xfrm>
          <a:off x="471390" y="331574"/>
          <a:ext cx="2479854" cy="46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1">
                  <a:lumMod val="50000"/>
                </a:schemeClr>
              </a:solidFill>
            </a:rPr>
            <a:t>Для этого необходимо задавать себе очень серьезные и важные вопросы: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1390" y="331574"/>
        <a:ext cx="2479854" cy="464795"/>
      </dsp:txXfrm>
    </dsp:sp>
    <dsp:sp modelId="{394424AA-DD80-442B-867F-ECCEEE42458E}">
      <dsp:nvSpPr>
        <dsp:cNvPr id="0" name=""/>
        <dsp:cNvSpPr/>
      </dsp:nvSpPr>
      <dsp:spPr>
        <a:xfrm>
          <a:off x="22338" y="1024679"/>
          <a:ext cx="855591" cy="778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A0466C-8CD8-456B-927D-B56C8C947E6D}">
      <dsp:nvSpPr>
        <dsp:cNvPr id="0" name=""/>
        <dsp:cNvSpPr/>
      </dsp:nvSpPr>
      <dsp:spPr>
        <a:xfrm>
          <a:off x="450134" y="1181403"/>
          <a:ext cx="2479854" cy="46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</a:rPr>
            <a:t>Кто Я?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0134" y="1181403"/>
        <a:ext cx="2479854" cy="464795"/>
      </dsp:txXfrm>
    </dsp:sp>
    <dsp:sp modelId="{8125E810-1E60-4B6E-AD55-79C6DA62F6EF}">
      <dsp:nvSpPr>
        <dsp:cNvPr id="0" name=""/>
        <dsp:cNvSpPr/>
      </dsp:nvSpPr>
      <dsp:spPr>
        <a:xfrm>
          <a:off x="13137" y="1802924"/>
          <a:ext cx="892398" cy="8981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2AE28E-59AB-4C00-9AF3-ACC7A4791EA2}">
      <dsp:nvSpPr>
        <dsp:cNvPr id="0" name=""/>
        <dsp:cNvSpPr/>
      </dsp:nvSpPr>
      <dsp:spPr>
        <a:xfrm>
          <a:off x="459336" y="2019586"/>
          <a:ext cx="2479854" cy="46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accent1">
                  <a:lumMod val="50000"/>
                </a:schemeClr>
              </a:solidFill>
            </a:rPr>
            <a:t>  </a:t>
          </a:r>
          <a:r>
            <a:rPr lang="ru-RU" sz="1600" b="1" i="0" kern="1200" dirty="0" smtClean="0">
              <a:solidFill>
                <a:schemeClr val="accent1">
                  <a:lumMod val="50000"/>
                </a:schemeClr>
              </a:solidFill>
            </a:rPr>
            <a:t>Что во мне есть?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9336" y="2019586"/>
        <a:ext cx="2479854" cy="464795"/>
      </dsp:txXfrm>
    </dsp:sp>
    <dsp:sp modelId="{CAC5783E-ADFE-406B-BA90-3DB2124CFFAF}">
      <dsp:nvSpPr>
        <dsp:cNvPr id="0" name=""/>
        <dsp:cNvSpPr/>
      </dsp:nvSpPr>
      <dsp:spPr>
        <a:xfrm>
          <a:off x="13137" y="2701043"/>
          <a:ext cx="892398" cy="8313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DF11CD-6413-40B0-8AE7-CC0FF473BA0E}">
      <dsp:nvSpPr>
        <dsp:cNvPr id="0" name=""/>
        <dsp:cNvSpPr/>
      </dsp:nvSpPr>
      <dsp:spPr>
        <a:xfrm>
          <a:off x="459336" y="2884322"/>
          <a:ext cx="2479854" cy="46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1">
                  <a:lumMod val="50000"/>
                </a:schemeClr>
              </a:solidFill>
            </a:rPr>
            <a:t>Какие чувства  я испытываю, когда и почему?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9336" y="2884322"/>
        <a:ext cx="2479854" cy="464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16800-4DC9-4468-9CC5-6262002E421D}">
      <dsp:nvSpPr>
        <dsp:cNvPr id="0" name=""/>
        <dsp:cNvSpPr/>
      </dsp:nvSpPr>
      <dsp:spPr>
        <a:xfrm>
          <a:off x="-3743952" y="-575127"/>
          <a:ext cx="4462622" cy="4462622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9159E-4CA7-4AE1-8644-7C4864BEEC22}">
      <dsp:nvSpPr>
        <dsp:cNvPr id="0" name=""/>
        <dsp:cNvSpPr/>
      </dsp:nvSpPr>
      <dsp:spPr>
        <a:xfrm>
          <a:off x="471312" y="352144"/>
          <a:ext cx="4535092" cy="662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3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0000"/>
              </a:solidFill>
            </a:rPr>
            <a:t> </a:t>
          </a:r>
          <a:r>
            <a:rPr lang="ru-RU" sz="1700" kern="1200" dirty="0" smtClean="0"/>
            <a:t>Развитие здорового поведения</a:t>
          </a:r>
          <a:endParaRPr lang="ru-RU" sz="1700" kern="1200" dirty="0"/>
        </a:p>
      </dsp:txBody>
      <dsp:txXfrm>
        <a:off x="471312" y="352144"/>
        <a:ext cx="4535092" cy="662473"/>
      </dsp:txXfrm>
    </dsp:sp>
    <dsp:sp modelId="{9425BF20-E485-4A66-B9A1-7B867B592CCA}">
      <dsp:nvSpPr>
        <dsp:cNvPr id="0" name=""/>
        <dsp:cNvSpPr/>
      </dsp:nvSpPr>
      <dsp:spPr>
        <a:xfrm>
          <a:off x="48106" y="248427"/>
          <a:ext cx="828092" cy="828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7799F-B475-40E3-9998-ABFA2DBCBC56}">
      <dsp:nvSpPr>
        <dsp:cNvPr id="0" name=""/>
        <dsp:cNvSpPr/>
      </dsp:nvSpPr>
      <dsp:spPr>
        <a:xfrm>
          <a:off x="702961" y="1324947"/>
          <a:ext cx="4294283" cy="662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3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Стремление понять себя, свои особенности</a:t>
          </a:r>
          <a:endParaRPr lang="ru-RU" sz="1700" kern="1200" dirty="0"/>
        </a:p>
      </dsp:txBody>
      <dsp:txXfrm>
        <a:off x="702961" y="1324947"/>
        <a:ext cx="4294283" cy="662473"/>
      </dsp:txXfrm>
    </dsp:sp>
    <dsp:sp modelId="{685692DC-4F56-44B8-B09A-CC3194E4B19A}">
      <dsp:nvSpPr>
        <dsp:cNvPr id="0" name=""/>
        <dsp:cNvSpPr/>
      </dsp:nvSpPr>
      <dsp:spPr>
        <a:xfrm>
          <a:off x="288915" y="1242138"/>
          <a:ext cx="828092" cy="828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D99EB-40EB-48CE-9412-7283EE0DF391}">
      <dsp:nvSpPr>
        <dsp:cNvPr id="0" name=""/>
        <dsp:cNvSpPr/>
      </dsp:nvSpPr>
      <dsp:spPr>
        <a:xfrm>
          <a:off x="462152" y="2318657"/>
          <a:ext cx="4535092" cy="662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3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Стремление понять своё сходство и различие с другими людьми</a:t>
          </a:r>
          <a:endParaRPr lang="ru-RU" sz="1700" kern="1200" dirty="0"/>
        </a:p>
      </dsp:txBody>
      <dsp:txXfrm>
        <a:off x="462152" y="2318657"/>
        <a:ext cx="4535092" cy="662473"/>
      </dsp:txXfrm>
    </dsp:sp>
    <dsp:sp modelId="{05D28BFE-6992-4725-AB23-FB572577F7B6}">
      <dsp:nvSpPr>
        <dsp:cNvPr id="0" name=""/>
        <dsp:cNvSpPr/>
      </dsp:nvSpPr>
      <dsp:spPr>
        <a:xfrm>
          <a:off x="48106" y="2235848"/>
          <a:ext cx="828092" cy="828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7F3A05-06BF-44BC-B016-7AC17A730345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11BAEB-D2D1-4490-B059-11EF5EE0C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2D101-00C2-49B0-BB2F-AFBC39CBB2DB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11F5D-C6EF-46C1-88F7-2124FC3A3A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8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11151-B518-451C-8D5A-1B6A0D47E40A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FCB70-3950-4002-B8DC-63605FAD81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11151-B518-451C-8D5A-1B6A0D47E40A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FCB70-3950-4002-B8DC-63605FAD81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1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11151-B518-451C-8D5A-1B6A0D47E40A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FCB70-3950-4002-B8DC-63605FAD81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30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11151-B518-451C-8D5A-1B6A0D47E40A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FCB70-3950-4002-B8DC-63605FAD81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9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11151-B518-451C-8D5A-1B6A0D47E40A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FCB70-3950-4002-B8DC-63605FAD81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3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11151-B518-451C-8D5A-1B6A0D47E40A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FCB70-3950-4002-B8DC-63605FAD81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7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38299-3471-4545-B49A-5D9B1FA3A88E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5B4B9-FD8F-42EE-9535-962E92C5A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27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23CA3-E2CB-4DAC-8C9D-F5894F7811F4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DCF39-888B-4538-BA0F-5CE2F184B3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8A4EB-A1F5-4EA7-A22E-2D815FAC3558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085DE-5D47-43DC-8181-92F7F96B79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5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E8027-F37E-4826-B8D6-F1E1B1508583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9F54F-4B2D-4742-9BCA-B5BC8A41A5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8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577D2-3830-4C2F-A545-5768376728D5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50370-6411-4D6C-8681-0E4487F75C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8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3C1B7-860C-4D2A-9317-A9DD9C198C16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BC96C-985C-4512-B510-FD652DABE7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962BD-120D-4360-A39E-D080E2FD337C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5E7DC-C83B-4C8E-969E-6047480208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3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05829-74E0-4A86-93B0-EE1E4A385F39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DD4B9-58D4-48F6-9700-91EF815CC5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8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8365D3-93B4-4C9A-8DD6-DCFDBEB5DA5B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23A0A-3512-4A0D-9506-D06BCB5E22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6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31CC6-053D-4616-AF62-EB91864B1A61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A0318-4491-4539-8863-A76D1BEA3B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4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5D911151-B518-451C-8D5A-1B6A0D47E40A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CFCB70-3950-4002-B8DC-63605FAD81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67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У</a:t>
            </a:r>
            <a:r>
              <a:rPr lang="ru-RU" sz="2400" b="1" i="1" dirty="0" smtClean="0">
                <a:solidFill>
                  <a:schemeClr val="tx1"/>
                </a:solidFill>
              </a:rPr>
              <a:t>правление </a:t>
            </a:r>
            <a:r>
              <a:rPr lang="ru-RU" sz="2400" b="1" i="1" dirty="0">
                <a:solidFill>
                  <a:schemeClr val="tx1"/>
                </a:solidFill>
              </a:rPr>
              <a:t>по контролю за оборотом наркотиков УМВД по Ямало-Ненецкому автономному округу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672292" cy="41957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15" y="2108405"/>
            <a:ext cx="3713468" cy="33843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Комплексная межведомственная оперативно-профилактическая операция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«Дети России»</a:t>
            </a:r>
          </a:p>
          <a:p>
            <a:endParaRPr lang="ru-RU" sz="2000" dirty="0"/>
          </a:p>
        </p:txBody>
      </p:sp>
      <p:pic>
        <p:nvPicPr>
          <p:cNvPr id="5" name="Рисунок 4" descr="C:\Users\mgorbunova3\Pictures\Герб УВД по ЯНАО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24" y="1602309"/>
            <a:ext cx="151216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45025"/>
            <a:ext cx="152296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140" y="260648"/>
            <a:ext cx="7559243" cy="140053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2"/>
                </a:solidFill>
              </a:rPr>
              <a:t>Н</a:t>
            </a:r>
            <a:r>
              <a:rPr lang="ru-RU" sz="2200" b="1" dirty="0" smtClean="0">
                <a:solidFill>
                  <a:schemeClr val="tx2"/>
                </a:solidFill>
              </a:rPr>
              <a:t>есовершеннолетний </a:t>
            </a:r>
            <a:r>
              <a:rPr lang="ru-RU" sz="2200" b="1" dirty="0">
                <a:solidFill>
                  <a:schemeClr val="tx2"/>
                </a:solidFill>
              </a:rPr>
              <a:t>житель г. </a:t>
            </a:r>
            <a:r>
              <a:rPr lang="ru-RU" sz="2200" b="1" dirty="0" smtClean="0">
                <a:solidFill>
                  <a:schemeClr val="tx2"/>
                </a:solidFill>
              </a:rPr>
              <a:t>Новый Уренгой, задержанный сотрудниками полиции в ноябре 2020 года при оборудовании «тайников-закладок</a:t>
            </a:r>
            <a:r>
              <a:rPr lang="ru-RU" sz="2700" b="1" dirty="0">
                <a:solidFill>
                  <a:schemeClr val="tx2"/>
                </a:solidFill>
              </a:rPr>
              <a:t>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611341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62" y="1484784"/>
            <a:ext cx="2283718" cy="30449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7112"/>
            <a:ext cx="2987824" cy="22408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12" y="1484784"/>
            <a:ext cx="208569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1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5" y="404664"/>
            <a:ext cx="3619613" cy="6018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4"/>
            <a:ext cx="2808312" cy="59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6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7774"/>
            <a:ext cx="8107129" cy="573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3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79244"/>
              </p:ext>
            </p:extLst>
          </p:nvPr>
        </p:nvGraphicFramePr>
        <p:xfrm>
          <a:off x="1043608" y="2193999"/>
          <a:ext cx="6711949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710">
                  <a:extLst>
                    <a:ext uri="{9D8B030D-6E8A-4147-A177-3AD203B41FA5}">
                      <a16:colId xmlns:a16="http://schemas.microsoft.com/office/drawing/2014/main" val="2680300051"/>
                    </a:ext>
                  </a:extLst>
                </a:gridCol>
                <a:gridCol w="2285850">
                  <a:extLst>
                    <a:ext uri="{9D8B030D-6E8A-4147-A177-3AD203B41FA5}">
                      <a16:colId xmlns:a16="http://schemas.microsoft.com/office/drawing/2014/main" val="2133420411"/>
                    </a:ext>
                  </a:extLst>
                </a:gridCol>
                <a:gridCol w="2743389">
                  <a:extLst>
                    <a:ext uri="{9D8B030D-6E8A-4147-A177-3AD203B41FA5}">
                      <a16:colId xmlns:a16="http://schemas.microsoft.com/office/drawing/2014/main" val="469903570"/>
                    </a:ext>
                  </a:extLst>
                </a:gridCol>
              </a:tblGrid>
              <a:tr h="25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Тактика отказа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Давление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Примеры ответа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extLst>
                  <a:ext uri="{0D108BD9-81ED-4DB2-BD59-A6C34878D82A}">
                    <a16:rowId xmlns:a16="http://schemas.microsoft.com/office/drawing/2014/main" val="1230961187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Вежливо отказаться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Хочешь попробовать?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Нет, спасибо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extLst>
                  <a:ext uri="{0D108BD9-81ED-4DB2-BD59-A6C34878D82A}">
                    <a16:rowId xmlns:a16="http://schemas.microsoft.com/office/drawing/2014/main" val="3348147798"/>
                  </a:ext>
                </a:extLst>
              </a:tr>
              <a:tr h="508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Объяснить причину отказа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Почему не хочешь?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Не могу, сдаю анализы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extLst>
                  <a:ext uri="{0D108BD9-81ED-4DB2-BD59-A6C34878D82A}">
                    <a16:rowId xmlns:a16="http://schemas.microsoft.com/office/drawing/2014/main" val="1565459945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Сменить тему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Давай попробуем?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 ты слышал, что…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extLst>
                  <a:ext uri="{0D108BD9-81ED-4DB2-BD59-A6C34878D82A}">
                    <a16:rowId xmlns:a16="http://schemas.microsoft.com/office/drawing/2014/main" val="1986609998"/>
                  </a:ext>
                </a:extLst>
              </a:tr>
              <a:tr h="508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Надавить со своей стороны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Если бы ты был крутым, ты бы попробовал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Если бы ты был крутым, ты бы перестал ребячиться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extLst>
                  <a:ext uri="{0D108BD9-81ED-4DB2-BD59-A6C34878D82A}">
                    <a16:rowId xmlns:a16="http://schemas.microsoft.com/office/drawing/2014/main" val="1607535844"/>
                  </a:ext>
                </a:extLst>
              </a:tr>
              <a:tr h="508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Не проявлять интереса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Вам предлагают наркотик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Не обращать на это внимания, пройти мимо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extLst>
                  <a:ext uri="{0D108BD9-81ED-4DB2-BD59-A6C34878D82A}">
                    <a16:rowId xmlns:a16="http://schemas.microsoft.com/office/drawing/2014/main" val="1685934973"/>
                  </a:ext>
                </a:extLst>
              </a:tr>
              <a:tr h="508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Избегать ситуации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Места, где возможно давление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Избегать таких мест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extLst>
                  <a:ext uri="{0D108BD9-81ED-4DB2-BD59-A6C34878D82A}">
                    <a16:rowId xmlns:a16="http://schemas.microsoft.com/office/drawing/2014/main" val="1320310847"/>
                  </a:ext>
                </a:extLst>
              </a:tr>
              <a:tr h="508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Единомышленники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Если приходится посещать такие места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Идти вместе с тем, кто не употребляет наркотики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3" marR="49763" marT="0" marB="0"/>
                </a:tc>
                <a:extLst>
                  <a:ext uri="{0D108BD9-81ED-4DB2-BD59-A6C34878D82A}">
                    <a16:rowId xmlns:a16="http://schemas.microsoft.com/office/drawing/2014/main" val="27722007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20898" y="1556792"/>
            <a:ext cx="540474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Существуют следующие формы отказа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51520" y="249249"/>
            <a:ext cx="4248472" cy="130754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FF00"/>
                </a:solidFill>
              </a:rPr>
              <a:t>- Как действовать, если тебе предложили попробовать наркотики?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                              - </a:t>
            </a:r>
            <a:r>
              <a:rPr lang="ru-RU" b="1" dirty="0">
                <a:solidFill>
                  <a:srgbClr val="FFFF00"/>
                </a:solidFill>
              </a:rPr>
              <a:t>Отказаться!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02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2" y="908720"/>
            <a:ext cx="6620968" cy="223224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Что поможет сказать «Нет?»: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</a:t>
            </a:r>
            <a:br>
              <a:rPr lang="ru-RU" sz="2400" dirty="0" smtClean="0"/>
            </a:br>
            <a:r>
              <a:rPr lang="ru-RU" sz="2400" dirty="0" smtClean="0"/>
              <a:t>        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1685278"/>
              </p:ext>
            </p:extLst>
          </p:nvPr>
        </p:nvGraphicFramePr>
        <p:xfrm>
          <a:off x="5872674" y="1952092"/>
          <a:ext cx="2952328" cy="363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89092747"/>
              </p:ext>
            </p:extLst>
          </p:nvPr>
        </p:nvGraphicFramePr>
        <p:xfrm>
          <a:off x="595366" y="1952092"/>
          <a:ext cx="504056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6894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143" y="836712"/>
            <a:ext cx="7089934" cy="158417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Умение жить «в согласии с самим собой» можно определить ещё и понятием «любовь к себе»</a:t>
            </a:r>
            <a:endParaRPr lang="ru-RU" sz="28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835696" y="2492896"/>
            <a:ext cx="6620968" cy="142758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«</a:t>
            </a:r>
            <a:r>
              <a:rPr lang="ru-RU" sz="2400" b="1" i="1" dirty="0" smtClean="0">
                <a:solidFill>
                  <a:srgbClr val="FFC000"/>
                </a:solidFill>
              </a:rPr>
              <a:t>Любовь </a:t>
            </a:r>
            <a:r>
              <a:rPr lang="ru-RU" sz="2400" b="1" i="1" dirty="0">
                <a:solidFill>
                  <a:srgbClr val="FFC000"/>
                </a:solidFill>
              </a:rPr>
              <a:t>к себе</a:t>
            </a:r>
            <a:r>
              <a:rPr lang="ru-RU" sz="2400" b="1" i="1" dirty="0" smtClean="0">
                <a:solidFill>
                  <a:srgbClr val="FFC000"/>
                </a:solidFill>
              </a:rPr>
              <a:t>» не совместима с последовательным разрушением себя, в том числе при помощи </a:t>
            </a:r>
            <a:r>
              <a:rPr lang="ru-RU" sz="2400" b="1" i="1" dirty="0" err="1" smtClean="0">
                <a:solidFill>
                  <a:srgbClr val="FFC000"/>
                </a:solidFill>
              </a:rPr>
              <a:t>психоактивных</a:t>
            </a:r>
            <a:r>
              <a:rPr lang="ru-RU" sz="2400" b="1" i="1" dirty="0" smtClean="0">
                <a:solidFill>
                  <a:srgbClr val="FFC000"/>
                </a:solidFill>
              </a:rPr>
              <a:t> веществ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9143" y="4286952"/>
            <a:ext cx="6947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Получать 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удовольствие </a:t>
            </a:r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МОЖНО от 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естественных, позитивных и полезных вещей – спорта, дружбы, любви, путешествий, учебы, самовыражения, творчества. </a:t>
            </a:r>
            <a:endParaRPr lang="ru-RU" sz="24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Это 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 твоя свобода!</a:t>
            </a:r>
            <a:endParaRPr lang="ru-RU" sz="2400" b="1" i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1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65000"/>
              </a:schemeClr>
            </a:gs>
            <a:gs pos="78000">
              <a:schemeClr val="tx1"/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362" y="473672"/>
            <a:ext cx="3893604" cy="70609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ПОЛИЦИЯ ЯМАЛА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055" y="5675746"/>
            <a:ext cx="6711654" cy="6709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sz="1400" dirty="0" smtClean="0"/>
          </a:p>
          <a:p>
            <a:pPr marL="457200" lvl="1" indent="0" algn="ctr">
              <a:buNone/>
            </a:pPr>
            <a:r>
              <a:rPr lang="ru-RU" sz="1400" b="1" dirty="0" smtClean="0"/>
              <a:t>ЯМАЛ ПРОТИВ НАРКОТИКОВ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1764978" cy="1023089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6421022" y="2641800"/>
            <a:ext cx="2585097" cy="1147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 smtClean="0"/>
          </a:p>
          <a:p>
            <a:pPr algn="ctr"/>
            <a:endParaRPr lang="ru-RU" sz="1400" i="1" dirty="0"/>
          </a:p>
          <a:p>
            <a:pPr algn="ctr"/>
            <a:r>
              <a:rPr lang="ru-RU" sz="1400" i="1" dirty="0" smtClean="0"/>
              <a:t>Не </a:t>
            </a:r>
            <a:r>
              <a:rPr lang="ru-RU" sz="1400" i="1" dirty="0"/>
              <a:t>оставайтесь равнодушными! 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764457" y="4702197"/>
            <a:ext cx="2016224" cy="105619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Обращения </a:t>
            </a:r>
            <a:r>
              <a:rPr lang="ru-RU" i="1" dirty="0"/>
              <a:t>принимаются круглосуточно</a:t>
            </a:r>
          </a:p>
          <a:p>
            <a:pPr algn="ctr"/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489434" y="4380696"/>
            <a:ext cx="2448272" cy="83735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Будьте внимательными!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771017" y="1740923"/>
            <a:ext cx="2448272" cy="1101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В курсе, кто распространяет наркотики?</a:t>
            </a:r>
            <a:endParaRPr lang="ru-RU" dirty="0"/>
          </a:p>
        </p:txBody>
      </p:sp>
      <p:sp>
        <p:nvSpPr>
          <p:cNvPr id="17" name="Овальная выноска 16"/>
          <p:cNvSpPr/>
          <p:nvPr/>
        </p:nvSpPr>
        <p:spPr>
          <a:xfrm>
            <a:off x="699806" y="4656454"/>
            <a:ext cx="2304256" cy="11068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 smtClean="0"/>
          </a:p>
          <a:p>
            <a:pPr algn="ctr"/>
            <a:r>
              <a:rPr lang="ru-RU" sz="1400" i="1" dirty="0" smtClean="0"/>
              <a:t>Анонимность гарантируется!</a:t>
            </a:r>
            <a:endParaRPr lang="ru-RU" sz="1400" i="1" dirty="0"/>
          </a:p>
          <a:p>
            <a:pPr algn="ctr"/>
            <a:endParaRPr lang="ru-RU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20076" y="1823571"/>
            <a:ext cx="2448272" cy="9361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Увидел </a:t>
            </a:r>
            <a:r>
              <a:rPr lang="ru-RU" i="1" dirty="0" err="1"/>
              <a:t>наркозакладчика</a:t>
            </a:r>
            <a:r>
              <a:rPr lang="ru-RU" i="1" dirty="0"/>
              <a:t>?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3075767"/>
            <a:ext cx="5832648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i="1" dirty="0"/>
              <a:t>Сообщи на телефон </a:t>
            </a:r>
            <a:r>
              <a:rPr lang="ru-RU" i="1" dirty="0" smtClean="0"/>
              <a:t>доверия УМВД </a:t>
            </a:r>
            <a:r>
              <a:rPr lang="ru-RU" i="1" dirty="0"/>
              <a:t>России </a:t>
            </a:r>
            <a:endParaRPr lang="ru-RU" i="1" dirty="0" smtClean="0"/>
          </a:p>
          <a:p>
            <a:pPr lvl="0" algn="ctr" defTabSz="914400">
              <a:defRPr/>
            </a:pPr>
            <a:r>
              <a:rPr lang="ru-RU" i="1" dirty="0" smtClean="0"/>
              <a:t>по </a:t>
            </a:r>
            <a:r>
              <a:rPr lang="ru-RU" i="1" dirty="0"/>
              <a:t>Ямало-Ненецкому автономному округу</a:t>
            </a:r>
          </a:p>
          <a:p>
            <a:pPr lvl="0" algn="ctr" defTabSz="914400">
              <a:defRPr/>
            </a:pPr>
            <a:r>
              <a:rPr lang="ru-RU" i="1" dirty="0"/>
              <a:t> </a:t>
            </a:r>
            <a:r>
              <a:rPr lang="ru-RU" b="1" i="1" dirty="0"/>
              <a:t>8 (34922) 7-62-22, 02 </a:t>
            </a:r>
            <a:endParaRPr lang="ru-RU" b="1" i="1" dirty="0" smtClean="0"/>
          </a:p>
          <a:p>
            <a:pPr lvl="0" algn="ctr" defTabSz="914400">
              <a:defRPr/>
            </a:pPr>
            <a:r>
              <a:rPr lang="ru-RU" b="1" i="1" dirty="0" smtClean="0"/>
              <a:t>или </a:t>
            </a:r>
            <a:r>
              <a:rPr lang="ru-RU" b="1" i="1" dirty="0"/>
              <a:t>102 с мобильного телефона </a:t>
            </a:r>
          </a:p>
        </p:txBody>
      </p:sp>
    </p:spTree>
    <p:extLst>
      <p:ext uri="{BB962C8B-B14F-4D97-AF65-F5344CB8AC3E}">
        <p14:creationId xmlns:p14="http://schemas.microsoft.com/office/powerpoint/2010/main" val="3977570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</a:rPr>
              <a:t>Важные телефонные номера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Телефон доверия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УМВД России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 ЯНАО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8 (34922) 76 - 222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Телефон доверия Управления по контролю за оборотом наркотиков </a:t>
            </a:r>
            <a:r>
              <a:rPr lang="ru-RU" b="1" dirty="0">
                <a:solidFill>
                  <a:schemeClr val="bg1"/>
                </a:solidFill>
              </a:rPr>
              <a:t>УМВД </a:t>
            </a:r>
            <a:r>
              <a:rPr lang="ru-RU" b="1" dirty="0" smtClean="0">
                <a:solidFill>
                  <a:schemeClr val="bg1"/>
                </a:solidFill>
              </a:rPr>
              <a:t>России по </a:t>
            </a:r>
            <a:r>
              <a:rPr lang="ru-RU" b="1" dirty="0">
                <a:solidFill>
                  <a:schemeClr val="bg1"/>
                </a:solidFill>
              </a:rPr>
              <a:t>ЯНАО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8 (34922) 7-50-40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>
          <a:xfrm>
            <a:off x="2124075" y="354787"/>
            <a:ext cx="6119276" cy="1400530"/>
          </a:xfrm>
          <a:solidFill>
            <a:schemeClr val="tx1"/>
          </a:solidFill>
        </p:spPr>
        <p:txBody>
          <a:bodyPr/>
          <a:lstStyle/>
          <a:p>
            <a:pPr algn="r" eaLnBrk="1" hangingPunct="1"/>
            <a:r>
              <a:rPr lang="ru-RU" b="1" dirty="0" smtClean="0">
                <a:solidFill>
                  <a:srgbClr val="7D7D7D"/>
                </a:solidFill>
                <a:latin typeface="PTSans-Bold"/>
              </a:rPr>
              <a:t> Что такое </a:t>
            </a:r>
            <a:r>
              <a:rPr lang="ru-RU" b="1" dirty="0" err="1" smtClean="0">
                <a:solidFill>
                  <a:srgbClr val="7D7D7D"/>
                </a:solidFill>
                <a:latin typeface="PTSans-Bold"/>
              </a:rPr>
              <a:t>наркотикк</a:t>
            </a: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3600450" cy="4852988"/>
          </a:xfrm>
          <a:solidFill>
            <a:schemeClr val="tx1"/>
          </a:solidFill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atin typeface="PTSans-Bold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PTSans-Bold"/>
              </a:rPr>
              <a:t>Наркотики </a:t>
            </a: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– </a:t>
            </a:r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это вещества синтетического или растительного происхождения, которые могут изменять нормальные функции организма и приводить к психической и (или) физиологической зависимости.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</a:rPr>
              <a:t>В законодательстве </a:t>
            </a:r>
            <a:r>
              <a:rPr lang="ru-RU" sz="5600" dirty="0">
                <a:solidFill>
                  <a:schemeClr val="accent1">
                    <a:lumMod val="50000"/>
                  </a:schemeClr>
                </a:solidFill>
              </a:rPr>
              <a:t>Российской Федерации </a:t>
            </a: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</a:rPr>
              <a:t>наркотические средства - вещества </a:t>
            </a:r>
            <a:r>
              <a:rPr lang="ru-RU" sz="5600" dirty="0">
                <a:solidFill>
                  <a:schemeClr val="accent1">
                    <a:lumMod val="50000"/>
                  </a:schemeClr>
                </a:solidFill>
              </a:rPr>
              <a:t>синтетического или естественного происхождения, препараты, растения, включенные в Перечень НС, ПВ и их </a:t>
            </a:r>
            <a:r>
              <a:rPr lang="ru-RU" sz="5600" dirty="0" err="1">
                <a:solidFill>
                  <a:schemeClr val="accent1">
                    <a:lumMod val="50000"/>
                  </a:schemeClr>
                </a:solidFill>
              </a:rPr>
              <a:t>прекурсоров</a:t>
            </a:r>
            <a:r>
              <a:rPr lang="ru-RU" sz="5600" dirty="0">
                <a:solidFill>
                  <a:schemeClr val="accent1">
                    <a:lumMod val="50000"/>
                  </a:schemeClr>
                </a:solidFill>
              </a:rPr>
              <a:t>, подлежащих контролю в РФ, в соответствии с законодательством РФ, международными договорами РФ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PTSans-Regular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PTSans-Regular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PTSans-Regular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PTSans-Regular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PTSans-Regular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67175" y="1341438"/>
            <a:ext cx="4753297" cy="5111750"/>
          </a:xfrm>
          <a:solidFill>
            <a:schemeClr val="tx1"/>
          </a:solidFill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PTSans-Bold"/>
              </a:rPr>
              <a:t>1. МЕДИЦИНСКИЙ АСПЕКТ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Вещество оказывает специфическое воздействие на центральную нервную систему (галлюциногенное, стимулирующее, успокаивающее) и изменяет психику. Также его называют </a:t>
            </a:r>
            <a:r>
              <a:rPr lang="ru-RU" sz="5600" dirty="0" err="1" smtClean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психоактивным</a:t>
            </a: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 или психотропным веществом (синонимы ВОЗ). Пагубно влияет на здоровье человека и вызывает зависимость.</a:t>
            </a: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PTSans-Bold"/>
              </a:rPr>
              <a:t> </a:t>
            </a:r>
            <a:endParaRPr lang="ru-RU" sz="5600" b="1" dirty="0" smtClean="0">
              <a:solidFill>
                <a:schemeClr val="accent1">
                  <a:lumMod val="50000"/>
                </a:schemeClr>
              </a:solidFill>
              <a:latin typeface="PTSans-Bold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b="1" dirty="0" smtClean="0">
              <a:solidFill>
                <a:schemeClr val="accent1">
                  <a:lumMod val="50000"/>
                </a:schemeClr>
              </a:solidFill>
              <a:latin typeface="PTSans-Bold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PTSans-Bold"/>
              </a:rPr>
              <a:t>2</a:t>
            </a: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  <a:latin typeface="PTSans-Bold"/>
              </a:rPr>
              <a:t>. СОЦИАЛЬНЫЙ АСПЕКТ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Употребление этих средств без назначения врача </a:t>
            </a: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приобретает такие </a:t>
            </a:r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размеры, что становится опасным для общества (потери </a:t>
            </a: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в рабочей </a:t>
            </a:r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силе, возрастающая преступность, высокая </a:t>
            </a: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смертность, снижение </a:t>
            </a:r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уровня образования и т.д.). 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PTSans-Regular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dirty="0">
              <a:solidFill>
                <a:schemeClr val="accent1">
                  <a:lumMod val="50000"/>
                </a:schemeClr>
              </a:solidFill>
              <a:latin typeface="PTSans-Regular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>
                <a:solidFill>
                  <a:schemeClr val="accent1">
                    <a:lumMod val="50000"/>
                  </a:schemeClr>
                </a:solidFill>
                <a:latin typeface="PTSans-Bold"/>
              </a:rPr>
              <a:t>3. ЮРИДИЧЕСКИЙ АСПЕКТ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Вещество признаётся наркотическим и за различные </a:t>
            </a: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действия с </a:t>
            </a:r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ним наступает ответственность после того, как оно внесено </a:t>
            </a: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в специальный Перечень наркотических средств (Утверждён Постановлением </a:t>
            </a:r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Правительства РФ № 681 от 30.06.1998 г.).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500" dirty="0">
              <a:solidFill>
                <a:schemeClr val="accent1">
                  <a:lumMod val="50000"/>
                </a:schemeClr>
              </a:solidFill>
              <a:latin typeface="PTSans-Regular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 r="7541"/>
          <a:stretch>
            <a:fillRect/>
          </a:stretch>
        </p:blipFill>
        <p:spPr bwMode="auto">
          <a:xfrm>
            <a:off x="343425" y="170993"/>
            <a:ext cx="2484438" cy="15128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/>
          <a:srcRect l="30107" t="5299" r="34882" b="16560"/>
          <a:stretch>
            <a:fillRect/>
          </a:stretch>
        </p:blipFill>
        <p:spPr bwMode="auto">
          <a:xfrm>
            <a:off x="7884368" y="99554"/>
            <a:ext cx="1339850" cy="1655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 l="11543" t="6458" r="10367" b="7091"/>
          <a:stretch>
            <a:fillRect/>
          </a:stretch>
        </p:blipFill>
        <p:spPr bwMode="auto">
          <a:xfrm>
            <a:off x="6610399" y="1165225"/>
            <a:ext cx="747713" cy="434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6"/>
          <a:srcRect l="10712" t="15421" r="6213" b="7632"/>
          <a:stretch>
            <a:fillRect/>
          </a:stretch>
        </p:blipFill>
        <p:spPr bwMode="auto">
          <a:xfrm>
            <a:off x="6611713" y="3032787"/>
            <a:ext cx="1238250" cy="434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7"/>
          <a:srcRect l="8383" t="19608" r="41980" b="7944"/>
          <a:stretch>
            <a:fillRect/>
          </a:stretch>
        </p:blipFill>
        <p:spPr bwMode="auto">
          <a:xfrm>
            <a:off x="7913641" y="3032786"/>
            <a:ext cx="309563" cy="434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8"/>
          <a:srcRect l="5556" t="20258" r="4143" b="7011"/>
          <a:stretch>
            <a:fillRect/>
          </a:stretch>
        </p:blipFill>
        <p:spPr bwMode="auto">
          <a:xfrm>
            <a:off x="8317387" y="3006490"/>
            <a:ext cx="387350" cy="434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9"/>
          <a:srcRect l="6195" r="2213" b="5368"/>
          <a:stretch>
            <a:fillRect/>
          </a:stretch>
        </p:blipFill>
        <p:spPr bwMode="auto">
          <a:xfrm>
            <a:off x="6854601" y="4528749"/>
            <a:ext cx="595313" cy="611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5371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5268" y="4656521"/>
            <a:ext cx="838200" cy="434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Пятиугольник 2"/>
          <p:cNvSpPr/>
          <p:nvPr/>
        </p:nvSpPr>
        <p:spPr>
          <a:xfrm>
            <a:off x="439311" y="4834344"/>
            <a:ext cx="2659906" cy="13290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PTSans-Bold"/>
              </a:rPr>
              <a:t>Последствия 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PTSans-Bold"/>
              </a:rPr>
              <a:t>употребления: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медицинские 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юридические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PTSans-Regular"/>
              </a:rPr>
              <a:t>социальные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Юридическая ответственность </a:t>
            </a:r>
            <a:br>
              <a:rPr lang="ru-RU" sz="2400" dirty="0" smtClean="0"/>
            </a:br>
            <a:r>
              <a:rPr lang="ru-RU" sz="2400" dirty="0" smtClean="0"/>
              <a:t>за незаконный оборот наркотиков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029" y="1700808"/>
            <a:ext cx="6956303" cy="45475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Уголовная ответственность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предусмотрена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Уголовным кодексом РФ: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статья 228 УК РФ </a:t>
            </a:r>
            <a:r>
              <a:rPr lang="ru-RU" sz="1600" dirty="0" smtClean="0"/>
              <a:t>- Незаконные приобретение, хранение, перевозка, изготовление, переработка наркотических средств, психотропных веществ или их аналогов,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статья 228.1 УК РФ </a:t>
            </a:r>
            <a:r>
              <a:rPr lang="ru-RU" sz="1600" dirty="0" smtClean="0"/>
              <a:t>- Незаконные производство, сбыт или пересылка наркотических средств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статья 230 УК РФ </a:t>
            </a:r>
            <a:r>
              <a:rPr lang="ru-RU" sz="1600" dirty="0"/>
              <a:t>- Склонение к потреблению наркотических средств или психотропных </a:t>
            </a:r>
            <a:r>
              <a:rPr lang="ru-RU" sz="1600" dirty="0" smtClean="0"/>
              <a:t>веществ</a:t>
            </a:r>
            <a:endParaRPr lang="ru-RU" sz="1600" dirty="0"/>
          </a:p>
          <a:p>
            <a:r>
              <a:rPr lang="ru-RU" sz="1600" b="1" dirty="0">
                <a:solidFill>
                  <a:schemeClr val="bg1"/>
                </a:solidFill>
              </a:rPr>
              <a:t>статья </a:t>
            </a:r>
            <a:r>
              <a:rPr lang="ru-RU" sz="1600" b="1" dirty="0" smtClean="0">
                <a:solidFill>
                  <a:schemeClr val="bg1"/>
                </a:solidFill>
              </a:rPr>
              <a:t>210 </a:t>
            </a:r>
            <a:r>
              <a:rPr lang="ru-RU" sz="1600" b="1" dirty="0">
                <a:solidFill>
                  <a:schemeClr val="bg1"/>
                </a:solidFill>
              </a:rPr>
              <a:t>УК РФ </a:t>
            </a:r>
            <a:r>
              <a:rPr lang="ru-RU" sz="1600" dirty="0" smtClean="0"/>
              <a:t>– Вовлечение в преступную деятельность</a:t>
            </a:r>
          </a:p>
          <a:p>
            <a:pPr marL="0" indent="0">
              <a:buNone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все эти преступления грозит как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условное,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так и реальное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наказание - до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20 лет лишения свободы, а в исключительных случаях вплоть до пожизненного заключения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свободы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83" y="332656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Юридическая ответственность </a:t>
            </a:r>
            <a:br>
              <a:rPr lang="ru-RU" sz="2400" dirty="0"/>
            </a:br>
            <a:r>
              <a:rPr lang="ru-RU" sz="2400" dirty="0"/>
              <a:t>за незаконный оборот наркотиков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317" y="1412776"/>
            <a:ext cx="6711654" cy="44835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Согласно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Кодексу об административных правонарушениях РФ (КоАП РФ)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административная ответственность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предусмотрена: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статья 6.9 КоАП </a:t>
            </a:r>
            <a:r>
              <a:rPr lang="ru-RU" sz="1600" b="1" dirty="0" smtClean="0">
                <a:solidFill>
                  <a:schemeClr val="bg1"/>
                </a:solidFill>
              </a:rPr>
              <a:t>РФ </a:t>
            </a:r>
            <a:r>
              <a:rPr lang="ru-RU" sz="1600" dirty="0" smtClean="0"/>
              <a:t>- потребление </a:t>
            </a:r>
            <a:r>
              <a:rPr lang="ru-RU" sz="1600" dirty="0"/>
              <a:t>наркотических средств или психотропных веществ без назначения </a:t>
            </a:r>
            <a:r>
              <a:rPr lang="ru-RU" sz="1600" dirty="0" smtClean="0"/>
              <a:t>врача  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ч.2 ст. </a:t>
            </a:r>
            <a:r>
              <a:rPr lang="ru-RU" sz="1600" b="1" dirty="0" smtClean="0">
                <a:solidFill>
                  <a:schemeClr val="bg1"/>
                </a:solidFill>
              </a:rPr>
              <a:t>20.20 </a:t>
            </a:r>
            <a:r>
              <a:rPr lang="ru-RU" sz="1600" b="1" dirty="0">
                <a:solidFill>
                  <a:schemeClr val="bg1"/>
                </a:solidFill>
              </a:rPr>
              <a:t>КоАП </a:t>
            </a:r>
            <a:r>
              <a:rPr lang="ru-RU" sz="1600" b="1" dirty="0" smtClean="0">
                <a:solidFill>
                  <a:schemeClr val="bg1"/>
                </a:solidFill>
              </a:rPr>
              <a:t>РФ </a:t>
            </a:r>
            <a:r>
              <a:rPr lang="ru-RU" sz="1600" dirty="0" smtClean="0"/>
              <a:t>- потребление </a:t>
            </a:r>
            <a:r>
              <a:rPr lang="ru-RU" sz="1600" dirty="0"/>
              <a:t>наркотических средств или психотропных </a:t>
            </a:r>
            <a:r>
              <a:rPr lang="ru-RU" sz="1600" dirty="0" smtClean="0"/>
              <a:t>веществ в общественных местах </a:t>
            </a:r>
            <a:endParaRPr lang="ru-RU" sz="1600" dirty="0"/>
          </a:p>
          <a:p>
            <a:r>
              <a:rPr lang="ru-RU" sz="1600" b="1" dirty="0">
                <a:solidFill>
                  <a:schemeClr val="bg1"/>
                </a:solidFill>
              </a:rPr>
              <a:t>статья 6.13 КоАП </a:t>
            </a:r>
            <a:r>
              <a:rPr lang="ru-RU" sz="1600" b="1" dirty="0" smtClean="0">
                <a:solidFill>
                  <a:schemeClr val="bg1"/>
                </a:solidFill>
              </a:rPr>
              <a:t>РФ </a:t>
            </a:r>
            <a:r>
              <a:rPr lang="ru-RU" sz="1600" dirty="0" smtClean="0"/>
              <a:t>- пропаганда </a:t>
            </a:r>
            <a:r>
              <a:rPr lang="ru-RU" sz="1600" dirty="0"/>
              <a:t>наркотических средств, психотропных веществ или их </a:t>
            </a:r>
            <a:r>
              <a:rPr lang="ru-RU" sz="1600" dirty="0" err="1"/>
              <a:t>прекурсоров</a:t>
            </a:r>
            <a:r>
              <a:rPr lang="ru-RU" sz="1600" dirty="0"/>
              <a:t>, растений, содержащих наркотические средства или психотропные вещества либо их </a:t>
            </a:r>
            <a:r>
              <a:rPr lang="ru-RU" sz="1600" dirty="0" err="1" smtClean="0"/>
              <a:t>прекурсоры</a:t>
            </a:r>
            <a:endParaRPr lang="ru-RU" sz="1600" dirty="0"/>
          </a:p>
          <a:p>
            <a:r>
              <a:rPr lang="ru-RU" sz="1600" b="1" dirty="0" smtClean="0">
                <a:solidFill>
                  <a:schemeClr val="bg1"/>
                </a:solidFill>
              </a:rPr>
              <a:t>Ч</a:t>
            </a:r>
            <a:r>
              <a:rPr lang="ru-RU" sz="1600" b="1" dirty="0">
                <a:solidFill>
                  <a:schemeClr val="bg1"/>
                </a:solidFill>
              </a:rPr>
              <a:t>. 1.1 </a:t>
            </a:r>
            <a:r>
              <a:rPr lang="ru-RU" sz="1600" b="1" dirty="0" smtClean="0">
                <a:solidFill>
                  <a:schemeClr val="bg1"/>
                </a:solidFill>
              </a:rPr>
              <a:t>статьи </a:t>
            </a:r>
            <a:r>
              <a:rPr lang="ru-RU" sz="1600" b="1" dirty="0">
                <a:solidFill>
                  <a:schemeClr val="bg1"/>
                </a:solidFill>
              </a:rPr>
              <a:t>6.13 КоАП РФ </a:t>
            </a:r>
            <a:r>
              <a:rPr lang="ru-RU" sz="1600" dirty="0"/>
              <a:t>- </a:t>
            </a:r>
            <a:r>
              <a:rPr lang="ru-RU" sz="1600" dirty="0" smtClean="0"/>
              <a:t>пропаганда </a:t>
            </a:r>
            <a:r>
              <a:rPr lang="ru-RU" sz="1600" dirty="0"/>
              <a:t>наркотических средств с использованием информационно-телекоммуникационной сети "Интернет"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все эти правонарушения административная ответственность предусматривает наложение штрафа либо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арест.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правонарушение совершено несовершеннолетним штраф должны будут выплатить родители либо другие законные представители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подростка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2718"/>
            <a:ext cx="1780451" cy="25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5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23963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rgbClr val="FF0000"/>
                </a:solidFill>
                <a:latin typeface="A1012Helvetika-CoMpress"/>
              </a:rPr>
              <a:t>Миф: </a:t>
            </a:r>
            <a:r>
              <a:rPr lang="ru-RU" sz="2000" b="1" dirty="0" smtClean="0">
                <a:solidFill>
                  <a:srgbClr val="000000"/>
                </a:solidFill>
                <a:latin typeface="PTSans-Bold"/>
              </a:rPr>
              <a:t>«Потреблять – не продавать. За это не накажут»</a:t>
            </a:r>
            <a:br>
              <a:rPr lang="ru-RU" sz="2000" b="1" dirty="0" smtClean="0">
                <a:solidFill>
                  <a:srgbClr val="000000"/>
                </a:solidFill>
                <a:latin typeface="PTSans-Bold"/>
              </a:rPr>
            </a:br>
            <a:r>
              <a:rPr lang="ru-RU" sz="1300" dirty="0" smtClean="0">
                <a:solidFill>
                  <a:srgbClr val="000000"/>
                </a:solidFill>
                <a:latin typeface="PTSans-Regular"/>
              </a:rPr>
              <a:t>ЕСЛИ ВЫ УСЛЫШАЛИ ПОДОБНОЕ, НЕ ВЕРЬТЕ!</a:t>
            </a:r>
            <a:br>
              <a:rPr lang="ru-RU" sz="1300" dirty="0" smtClean="0">
                <a:solidFill>
                  <a:srgbClr val="000000"/>
                </a:solidFill>
                <a:latin typeface="PTSans-Regular"/>
              </a:rPr>
            </a:br>
            <a:r>
              <a:rPr lang="ru-RU" sz="1300" b="1" dirty="0" smtClean="0">
                <a:solidFill>
                  <a:srgbClr val="D3232A"/>
                </a:solidFill>
                <a:latin typeface="PTSans-Bold"/>
              </a:rPr>
              <a:t>В Российской Федерации ЛЮБОЕ действие с наркотиком запрещено Законом</a:t>
            </a:r>
            <a:br>
              <a:rPr lang="ru-RU" sz="1300" b="1" dirty="0" smtClean="0">
                <a:solidFill>
                  <a:srgbClr val="D3232A"/>
                </a:solidFill>
                <a:latin typeface="PTSans-Bold"/>
              </a:rPr>
            </a:br>
            <a:r>
              <a:rPr lang="ru-RU" sz="1300" b="1" dirty="0" smtClean="0">
                <a:solidFill>
                  <a:srgbClr val="000000"/>
                </a:solidFill>
                <a:latin typeface="PTSans-Bold"/>
              </a:rPr>
              <a:t>ВИДЫ ОТВЕТСТВЕННОСТИ</a:t>
            </a:r>
            <a:endParaRPr lang="ru-RU" dirty="0"/>
          </a:p>
        </p:txBody>
      </p:sp>
      <p:sp>
        <p:nvSpPr>
          <p:cNvPr id="23554" name="Текст 10"/>
          <p:cNvSpPr>
            <a:spLocks noGrp="1"/>
          </p:cNvSpPr>
          <p:nvPr>
            <p:ph type="body" idx="1"/>
          </p:nvPr>
        </p:nvSpPr>
        <p:spPr>
          <a:xfrm>
            <a:off x="468313" y="1611313"/>
            <a:ext cx="4040187" cy="279400"/>
          </a:xfrm>
        </p:spPr>
        <p:txBody>
          <a:bodyPr anchor="t"/>
          <a:lstStyle/>
          <a:p>
            <a:pPr eaLnBrk="1" hangingPunct="1"/>
            <a:r>
              <a:rPr lang="ru-RU" sz="1200" smtClean="0">
                <a:solidFill>
                  <a:srgbClr val="000000"/>
                </a:solidFill>
                <a:latin typeface="PTSans-Bold"/>
              </a:rPr>
              <a:t>АДМИНИСТРАТИВНАЯ ОТВЕТСТВЕННОСТЬ</a:t>
            </a:r>
          </a:p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989138"/>
            <a:ext cx="4040188" cy="44640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 fontScale="6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PTSans-Bold"/>
              </a:rPr>
              <a:t>За употребление наркотиков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PTSans-Regular"/>
              </a:rPr>
              <a:t>• штраф 4–5 тыс. рублей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PTSans-Regular"/>
              </a:rPr>
              <a:t>арест до 15 суток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PTSans-Regular"/>
              </a:rPr>
              <a:t>• лечение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PTSans-Regular"/>
              </a:rPr>
              <a:t>• учёт в </a:t>
            </a:r>
            <a:r>
              <a:rPr lang="ru-RU" dirty="0" err="1" smtClean="0">
                <a:solidFill>
                  <a:srgbClr val="000000"/>
                </a:solidFill>
                <a:latin typeface="PTSans-Regular"/>
              </a:rPr>
              <a:t>наркодиспансере</a:t>
            </a:r>
            <a:endParaRPr lang="ru-RU" dirty="0" smtClean="0">
              <a:solidFill>
                <a:srgbClr val="000000"/>
              </a:solidFill>
              <a:latin typeface="PTSans-Regular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PTSans-Bold"/>
              </a:rPr>
              <a:t>СОЦИАЛЬНЫЕ ОГРАНИЧЕНИЯ: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PTSans-Regular"/>
              </a:rPr>
              <a:t>• Получить права и водить автомобиль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PTSans-Regular"/>
              </a:rPr>
              <a:t>• Работать электриком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PTSans-Regular"/>
              </a:rPr>
              <a:t>• Водить и обслуживать поезда метро и железнодорожные составы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PTSans-Regular"/>
              </a:rPr>
              <a:t>• Работать в службах специальной связи, инкассатором,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PTSans-Regular"/>
              </a:rPr>
              <a:t>в военизированной охране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PTSans-Regular"/>
              </a:rPr>
              <a:t>• Работать в правоохранительных органах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PTSans-Regular"/>
              </a:rPr>
              <a:t>• Работать там, где существует опасность пожаров 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PTSans-Regular"/>
              </a:rPr>
              <a:t>предполагается использование взрывчатых веществ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PTSans-Regular"/>
              </a:rPr>
              <a:t>ЗАТО ПРИДЕТСЯ регулярно посещать врача-нарколога.</a:t>
            </a:r>
            <a:endParaRPr lang="ru-RU" dirty="0"/>
          </a:p>
        </p:txBody>
      </p:sp>
      <p:sp>
        <p:nvSpPr>
          <p:cNvPr id="23556" name="Текст 11"/>
          <p:cNvSpPr>
            <a:spLocks noGrp="1"/>
          </p:cNvSpPr>
          <p:nvPr>
            <p:ph type="body" sz="quarter" idx="3"/>
          </p:nvPr>
        </p:nvSpPr>
        <p:spPr>
          <a:xfrm>
            <a:off x="4638675" y="1611313"/>
            <a:ext cx="4041775" cy="304800"/>
          </a:xfrm>
        </p:spPr>
        <p:txBody>
          <a:bodyPr anchor="t"/>
          <a:lstStyle/>
          <a:p>
            <a:pPr algn="ctr" eaLnBrk="1" hangingPunct="1"/>
            <a:r>
              <a:rPr lang="ru-RU" sz="1200" smtClean="0">
                <a:solidFill>
                  <a:srgbClr val="000000"/>
                </a:solidFill>
                <a:latin typeface="PTSans-Bold"/>
              </a:rPr>
              <a:t>УГОЛОВНАЯ ОТВЕТСТВЕННОСТЬ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5025" y="1989138"/>
            <a:ext cx="4041775" cy="44640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>
                <a:solidFill>
                  <a:srgbClr val="FF0000"/>
                </a:solidFill>
                <a:latin typeface="PTSans-Bold"/>
              </a:rPr>
              <a:t>Приобретение, хранение, </a:t>
            </a:r>
            <a:endParaRPr lang="ru-RU" sz="1500" b="1" dirty="0" smtClean="0">
              <a:solidFill>
                <a:srgbClr val="FF0000"/>
              </a:solidFill>
              <a:latin typeface="PTSans-Bold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FF0000"/>
                </a:solidFill>
                <a:latin typeface="PTSans-Bold"/>
              </a:rPr>
              <a:t>изготовление </a:t>
            </a:r>
            <a:r>
              <a:rPr lang="ru-RU" sz="1500" b="1" dirty="0">
                <a:solidFill>
                  <a:srgbClr val="FF0000"/>
                </a:solidFill>
                <a:latin typeface="PTSans-Bold"/>
              </a:rPr>
              <a:t>наркотиков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до </a:t>
            </a:r>
            <a:r>
              <a:rPr lang="ru-RU" dirty="0"/>
              <a:t>3 и до 15 </a:t>
            </a:r>
            <a:r>
              <a:rPr lang="ru-RU" dirty="0" smtClean="0"/>
              <a:t>лет лишения свободы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>
                <a:solidFill>
                  <a:srgbClr val="FF0000"/>
                </a:solidFill>
                <a:latin typeface="PTSans-Bold"/>
              </a:rPr>
              <a:t>Производство, сбыт или </a:t>
            </a:r>
            <a:endParaRPr lang="ru-RU" sz="1500" b="1" dirty="0" smtClean="0">
              <a:solidFill>
                <a:srgbClr val="FF0000"/>
              </a:solidFill>
              <a:latin typeface="PTSans-Bold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FF0000"/>
                </a:solidFill>
                <a:latin typeface="PTSans-Bold"/>
              </a:rPr>
              <a:t>пересылка </a:t>
            </a:r>
            <a:r>
              <a:rPr lang="ru-RU" sz="1500" b="1" dirty="0">
                <a:solidFill>
                  <a:srgbClr val="FF0000"/>
                </a:solidFill>
                <a:latin typeface="PTSans-Bold"/>
              </a:rPr>
              <a:t>наркотиков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 </a:t>
            </a:r>
            <a:r>
              <a:rPr lang="ru-RU" dirty="0"/>
              <a:t>4 до 20 лет </a:t>
            </a:r>
            <a:r>
              <a:rPr lang="ru-RU" dirty="0" smtClean="0"/>
              <a:t>и пожизненно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>
                <a:solidFill>
                  <a:srgbClr val="FF0000"/>
                </a:solidFill>
                <a:latin typeface="PTSans-Bold"/>
              </a:rPr>
              <a:t>Незаконное культивирование </a:t>
            </a:r>
            <a:r>
              <a:rPr lang="ru-RU" sz="1500" b="1" dirty="0" err="1">
                <a:solidFill>
                  <a:srgbClr val="FF0000"/>
                </a:solidFill>
                <a:latin typeface="PTSans-Bold"/>
              </a:rPr>
              <a:t>наркосодержащих</a:t>
            </a:r>
            <a:r>
              <a:rPr lang="ru-RU" sz="1500" b="1" dirty="0">
                <a:solidFill>
                  <a:srgbClr val="FF0000"/>
                </a:solidFill>
                <a:latin typeface="PTSans-Bold"/>
              </a:rPr>
              <a:t> растений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штраф </a:t>
            </a:r>
            <a:r>
              <a:rPr lang="ru-RU" dirty="0"/>
              <a:t>1,5–4 </a:t>
            </a:r>
            <a:r>
              <a:rPr lang="ru-RU" dirty="0" smtClean="0"/>
              <a:t>тыс. рублей </a:t>
            </a:r>
            <a:r>
              <a:rPr lang="ru-RU" dirty="0"/>
              <a:t>или арест </a:t>
            </a:r>
            <a:r>
              <a:rPr lang="ru-RU" dirty="0" smtClean="0"/>
              <a:t>до  15 </a:t>
            </a:r>
            <a:r>
              <a:rPr lang="ru-RU" dirty="0"/>
              <a:t>суток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 </a:t>
            </a:r>
            <a:r>
              <a:rPr lang="ru-RU" dirty="0"/>
              <a:t>2 до 8 </a:t>
            </a:r>
            <a:r>
              <a:rPr lang="ru-RU" dirty="0" smtClean="0"/>
              <a:t>лет лишения свободы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___________________________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ТВОЙ ОТКАЗ ОТ НАРКОТИКОВ –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ЭТО ВЫБОР ТВОЕГО БУДУЩЕГО!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59450" y="1393825"/>
            <a:ext cx="360363" cy="217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111500" y="1404938"/>
            <a:ext cx="28892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 rot="1128040">
            <a:off x="7197200" y="294387"/>
            <a:ext cx="1913537" cy="52322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НЕПРАВДА</a:t>
            </a:r>
          </a:p>
        </p:txBody>
      </p:sp>
    </p:spTree>
    <p:extLst>
      <p:ext uri="{BB962C8B-B14F-4D97-AF65-F5344CB8AC3E}">
        <p14:creationId xmlns:p14="http://schemas.microsoft.com/office/powerpoint/2010/main" val="33194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539" y="476672"/>
            <a:ext cx="7055380" cy="1400530"/>
          </a:xfrm>
        </p:spPr>
        <p:txBody>
          <a:bodyPr/>
          <a:lstStyle/>
          <a:p>
            <a:r>
              <a:rPr lang="ru-RU" sz="2000" dirty="0" smtClean="0"/>
              <a:t>Несовершеннолетние, задержанные </a:t>
            </a:r>
            <a:br>
              <a:rPr lang="ru-RU" sz="2000" dirty="0" smtClean="0"/>
            </a:br>
            <a:r>
              <a:rPr lang="ru-RU" sz="2000" dirty="0" smtClean="0"/>
              <a:t>за незаконный оборот наркотиков </a:t>
            </a:r>
            <a:br>
              <a:rPr lang="ru-RU" sz="2000" dirty="0" smtClean="0"/>
            </a:br>
            <a:r>
              <a:rPr lang="ru-RU" sz="2000" dirty="0" smtClean="0"/>
              <a:t>в 2021 году в ЯНАО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02888"/>
            <a:ext cx="7372436" cy="3358320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i="1" dirty="0"/>
              <a:t>Привлечено </a:t>
            </a:r>
            <a:r>
              <a:rPr lang="ru-RU" sz="24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к уголовной ответственности 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12 </a:t>
            </a:r>
            <a:r>
              <a:rPr lang="ru-RU" sz="24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(2020г. – 4) несовершеннолетних лиц</a:t>
            </a:r>
            <a:r>
              <a:rPr lang="ru-RU" sz="2400" i="1" dirty="0"/>
              <a:t>, совершивших особо тяжкие преступления, связанные со сбытом наркотических </a:t>
            </a:r>
            <a:r>
              <a:rPr lang="ru-RU" sz="2400" i="1" dirty="0" smtClean="0"/>
              <a:t>средств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i="1" dirty="0" smtClean="0"/>
              <a:t>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i="1" dirty="0" smtClean="0"/>
              <a:t>Привлечено </a:t>
            </a:r>
            <a:r>
              <a:rPr lang="ru-RU" sz="24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к </a:t>
            </a:r>
            <a:r>
              <a:rPr lang="ru-RU" sz="24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административной ответственности 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10 </a:t>
            </a:r>
            <a:r>
              <a:rPr lang="ru-RU" sz="24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(2020г. – 10) 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несовершеннолетних </a:t>
            </a:r>
            <a:r>
              <a:rPr lang="ru-RU" sz="2400" i="1" dirty="0" smtClean="0"/>
              <a:t>за потребление </a:t>
            </a:r>
            <a:r>
              <a:rPr lang="ru-RU" sz="2400" i="1" dirty="0"/>
              <a:t>наркотических </a:t>
            </a:r>
            <a:r>
              <a:rPr lang="ru-RU" sz="2400" i="1" dirty="0" smtClean="0"/>
              <a:t>средств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0648"/>
            <a:ext cx="2953519" cy="204224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876418" y="4293096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876418" y="248277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4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412" y="116632"/>
            <a:ext cx="6392799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>30 </a:t>
            </a:r>
            <a:r>
              <a:rPr lang="ru-RU" dirty="0"/>
              <a:t>марта 2021 года на территории г. Салехард задержана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преступная группа</a:t>
            </a:r>
            <a:r>
              <a:rPr lang="ru-RU" dirty="0"/>
              <a:t>, </a:t>
            </a:r>
            <a:r>
              <a:rPr lang="ru-RU" dirty="0" smtClean="0"/>
              <a:t>состоявшая </a:t>
            </a:r>
            <a:r>
              <a:rPr lang="ru-RU" dirty="0"/>
              <a:t>из 9 лиц, из них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7 несовершеннолетних</a:t>
            </a:r>
            <a:r>
              <a:rPr lang="ru-RU" dirty="0"/>
              <a:t>, занимавшихся «бесконтактным» сбытом наркотических </a:t>
            </a:r>
            <a:r>
              <a:rPr lang="ru-RU" dirty="0" smtClean="0"/>
              <a:t>средств </a:t>
            </a:r>
            <a:r>
              <a:rPr lang="ru-RU" dirty="0"/>
              <a:t>посредством </a:t>
            </a:r>
            <a:r>
              <a:rPr lang="ru-RU" dirty="0" smtClean="0"/>
              <a:t>Интернет-магазина</a:t>
            </a:r>
            <a:r>
              <a:rPr lang="ru-RU" dirty="0"/>
              <a:t>. По данному факту </a:t>
            </a:r>
            <a:r>
              <a:rPr lang="ru-RU" dirty="0" smtClean="0"/>
              <a:t>уголовное </a:t>
            </a:r>
            <a:r>
              <a:rPr lang="ru-RU" dirty="0"/>
              <a:t>дело </a:t>
            </a:r>
            <a:r>
              <a:rPr lang="ru-RU" dirty="0" smtClean="0"/>
              <a:t>направлено </a:t>
            </a:r>
            <a:r>
              <a:rPr lang="ru-RU" dirty="0"/>
              <a:t>в </a:t>
            </a:r>
            <a:r>
              <a:rPr lang="ru-RU" dirty="0" smtClean="0"/>
              <a:t>суд для рассмотрения по существу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2303"/>
            <a:ext cx="2499681" cy="3074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17032"/>
            <a:ext cx="4829401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2772252" cy="36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7000"/>
                <a:hueMod val="88000"/>
                <a:satMod val="130000"/>
                <a:lumMod val="124000"/>
              </a:schemeClr>
            </a:gs>
            <a:gs pos="81000">
              <a:schemeClr val="accent4"/>
            </a:gs>
          </a:gsLst>
          <a:path path="circle">
            <a:fillToRect l="45000" t="65000" r="12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123" y="525943"/>
            <a:ext cx="7055380" cy="140053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Согласишься работать наркокурьером –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лишишься свободы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8524" y="3038782"/>
            <a:ext cx="3658270" cy="285271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Х </a:t>
            </a: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/>
              <a:t>Вы будете ежедневно   получать высокий заработок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Быстрый карьерный рост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Новая «работа» не является преступлением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06930" y="3038782"/>
            <a:ext cx="4035787" cy="285271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Вам поручат распространять     наркотики</a:t>
            </a:r>
          </a:p>
          <a:p>
            <a:pPr marL="0" indent="0">
              <a:spcBef>
                <a:spcPts val="0"/>
              </a:spcBef>
              <a:buNone/>
            </a:pPr>
            <a:endParaRPr lang="ru-RU" sz="1100" b="1" dirty="0" smtClean="0"/>
          </a:p>
          <a:p>
            <a:pPr marL="0" indent="0">
              <a:buNone/>
            </a:pPr>
            <a:r>
              <a:rPr lang="ru-RU" b="1" dirty="0" smtClean="0"/>
              <a:t>     За такую «работу» вас задержат полицейские</a:t>
            </a:r>
          </a:p>
          <a:p>
            <a:pPr marL="0" indent="0">
              <a:buNone/>
            </a:pPr>
            <a:endParaRPr lang="ru-RU" sz="1100" b="1" dirty="0" smtClean="0"/>
          </a:p>
          <a:p>
            <a:pPr marL="0" indent="0">
              <a:buNone/>
            </a:pPr>
            <a:r>
              <a:rPr lang="ru-RU" b="1" dirty="0" smtClean="0"/>
              <a:t>     Вы лишитесь работы и свободы вплоть до пожизненного срока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 rot="20719046">
            <a:off x="1067901" y="2266219"/>
            <a:ext cx="1800200" cy="42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МИФЫ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1012991">
            <a:off x="5250991" y="2154872"/>
            <a:ext cx="1656184" cy="505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ПРАВДА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434900" y="3151121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53616" y="397053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53616" y="4859007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84984"/>
            <a:ext cx="6480720" cy="2880320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В декабре </a:t>
            </a:r>
            <a:r>
              <a:rPr lang="ru-RU" sz="1800" dirty="0"/>
              <a:t>2020 года сотрудниками </a:t>
            </a:r>
            <a:r>
              <a:rPr lang="ru-RU" sz="1800" dirty="0" err="1" smtClean="0"/>
              <a:t>наркоконтроля</a:t>
            </a:r>
            <a:r>
              <a:rPr lang="ru-RU" sz="1800" dirty="0" smtClean="0"/>
              <a:t> </a:t>
            </a:r>
            <a:r>
              <a:rPr lang="ru-RU" sz="1800" dirty="0"/>
              <a:t>ОМВД России по г. Ноябрьску по оперативным данным задержан несовершеннолетний житель г. </a:t>
            </a:r>
            <a:r>
              <a:rPr lang="ru-RU" sz="1800" dirty="0" smtClean="0"/>
              <a:t>Ноябрьска, занимающийся </a:t>
            </a:r>
            <a:r>
              <a:rPr lang="ru-RU" sz="1800" dirty="0"/>
              <a:t>сбытом наркотических средств </a:t>
            </a:r>
            <a:r>
              <a:rPr lang="ru-RU" sz="1800" dirty="0" smtClean="0"/>
              <a:t>в составе преступной группы на </a:t>
            </a:r>
            <a:r>
              <a:rPr lang="ru-RU" sz="1800" dirty="0"/>
              <a:t>территории ЯНАО и ХМАО- </a:t>
            </a:r>
            <a:r>
              <a:rPr lang="ru-RU" sz="1800" dirty="0" smtClean="0"/>
              <a:t>Югра. </a:t>
            </a:r>
          </a:p>
          <a:p>
            <a:pPr marL="0" indent="0">
              <a:buNone/>
            </a:pPr>
            <a:r>
              <a:rPr lang="ru-RU" sz="1800" dirty="0" smtClean="0"/>
              <a:t>Приговором </a:t>
            </a:r>
            <a:r>
              <a:rPr lang="ru-RU" sz="1800" dirty="0"/>
              <a:t>Ноябрьского городского суда в сентябре 2021 года несовершеннолетнему назначено наказание в виде 4 лет лишения свободы с отбыванием в воспитательной колонии.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16059"/>
            <a:ext cx="3126815" cy="2554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6059"/>
            <a:ext cx="2930953" cy="25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5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1376</TotalTime>
  <Words>1117</Words>
  <Application>Microsoft Office PowerPoint</Application>
  <PresentationFormat>Экран (4:3)</PresentationFormat>
  <Paragraphs>160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A1012Helvetika-CoMpress</vt:lpstr>
      <vt:lpstr>Arial</vt:lpstr>
      <vt:lpstr>Bookman Old Style</vt:lpstr>
      <vt:lpstr>Calibri</vt:lpstr>
      <vt:lpstr>Century Gothic</vt:lpstr>
      <vt:lpstr>Helvetica</vt:lpstr>
      <vt:lpstr>PTSans-Bold</vt:lpstr>
      <vt:lpstr>PTSans-Regular</vt:lpstr>
      <vt:lpstr>Times New Roman</vt:lpstr>
      <vt:lpstr>Wingdings 3</vt:lpstr>
      <vt:lpstr>Ион</vt:lpstr>
      <vt:lpstr>Управление по контролю за оборотом наркотиков УМВД по Ямало-Ненецкому автономному округу </vt:lpstr>
      <vt:lpstr> Что такое наркотикк</vt:lpstr>
      <vt:lpstr>Юридическая ответственность  за незаконный оборот наркотиков</vt:lpstr>
      <vt:lpstr>Юридическая ответственность  за незаконный оборот наркотиков</vt:lpstr>
      <vt:lpstr>Миф: «Потреблять – не продавать. За это не накажут» ЕСЛИ ВЫ УСЛЫШАЛИ ПОДОБНОЕ, НЕ ВЕРЬТЕ! В Российской Федерации ЛЮБОЕ действие с наркотиком запрещено Законом ВИДЫ ОТВЕТСТВЕННОСТИ</vt:lpstr>
      <vt:lpstr>Несовершеннолетние, задержанные  за незаконный оборот наркотиков  в 2021 году в ЯНАО</vt:lpstr>
      <vt:lpstr>Презентация PowerPoint</vt:lpstr>
      <vt:lpstr>Согласишься работать наркокурьером –  лишишься свободы</vt:lpstr>
      <vt:lpstr>Презентация PowerPoint</vt:lpstr>
      <vt:lpstr>Несовершеннолетний житель г. Новый Уренгой, задержанный сотрудниками полиции в ноябре 2020 года при оборудовании «тайников-закладок»</vt:lpstr>
      <vt:lpstr>Презентация PowerPoint</vt:lpstr>
      <vt:lpstr>Презентация PowerPoint</vt:lpstr>
      <vt:lpstr>Презентация PowerPoint</vt:lpstr>
      <vt:lpstr>Что поможет сказать «Нет?»:                              </vt:lpstr>
      <vt:lpstr>Умение жить «в согласии с самим собой» можно определить ещё и понятием «любовь к себе»</vt:lpstr>
      <vt:lpstr>ПОЛИЦИЯ ЯМАЛА </vt:lpstr>
      <vt:lpstr>Важные телефонные номера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zbelialova</cp:lastModifiedBy>
  <cp:revision>91</cp:revision>
  <dcterms:created xsi:type="dcterms:W3CDTF">2020-09-22T07:15:50Z</dcterms:created>
  <dcterms:modified xsi:type="dcterms:W3CDTF">2022-04-14T10:15:51Z</dcterms:modified>
</cp:coreProperties>
</file>